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75" r:id="rId1"/>
  </p:sldMasterIdLst>
  <p:sldIdLst>
    <p:sldId id="256" r:id="rId2"/>
    <p:sldId id="257" r:id="rId3"/>
    <p:sldId id="260" r:id="rId4"/>
    <p:sldId id="274" r:id="rId5"/>
    <p:sldId id="268" r:id="rId6"/>
    <p:sldId id="264" r:id="rId7"/>
    <p:sldId id="271" r:id="rId8"/>
    <p:sldId id="265" r:id="rId9"/>
    <p:sldId id="266" r:id="rId10"/>
    <p:sldId id="267" r:id="rId11"/>
    <p:sldId id="270" r:id="rId12"/>
    <p:sldId id="263" r:id="rId13"/>
    <p:sldId id="261" r:id="rId14"/>
    <p:sldId id="262" r:id="rId15"/>
    <p:sldId id="259" r:id="rId16"/>
    <p:sldId id="269" r:id="rId17"/>
    <p:sldId id="272" r:id="rId18"/>
    <p:sldId id="273" r:id="rId19"/>
    <p:sldId id="25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8" d="100"/>
          <a:sy n="58" d="100"/>
        </p:scale>
        <p:origin x="3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C3C9D3-9C50-49F1-ABA0-090D1B533B46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F423B2A-F278-4B7D-9411-412BDF844642}">
      <dgm:prSet phldrT="[Text]" custT="1"/>
      <dgm:spPr/>
      <dgm:t>
        <a:bodyPr/>
        <a:lstStyle/>
        <a:p>
          <a:r>
            <a:rPr lang="en-US" sz="2400" b="1">
              <a:solidFill>
                <a:schemeClr val="tx1"/>
              </a:solidFill>
            </a:rPr>
            <a:t>Services</a:t>
          </a:r>
          <a:endParaRPr lang="en-US" sz="2400" b="1" dirty="0">
            <a:solidFill>
              <a:schemeClr val="tx1"/>
            </a:solidFill>
          </a:endParaRPr>
        </a:p>
      </dgm:t>
    </dgm:pt>
    <dgm:pt modelId="{DFBB572C-B2DD-42C1-9B19-8418A686B392}" type="parTrans" cxnId="{FD587975-4420-435B-8F89-DAEDB46454C1}">
      <dgm:prSet/>
      <dgm:spPr/>
      <dgm:t>
        <a:bodyPr/>
        <a:lstStyle/>
        <a:p>
          <a:endParaRPr lang="en-US"/>
        </a:p>
      </dgm:t>
    </dgm:pt>
    <dgm:pt modelId="{A1D24344-2BDE-499D-BD8F-A55DB7EC2B57}" type="sibTrans" cxnId="{FD587975-4420-435B-8F89-DAEDB46454C1}">
      <dgm:prSet custT="1"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ADAC9006-202D-4750-9772-5F255F744772}">
      <dgm:prSet phldrT="[Text]"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Organizing</a:t>
          </a:r>
        </a:p>
      </dgm:t>
    </dgm:pt>
    <dgm:pt modelId="{E0C089CE-E9CF-4DCB-B5DB-D381237932BB}" type="parTrans" cxnId="{D3170FF3-51FD-4BE7-A669-5F147DD8C327}">
      <dgm:prSet/>
      <dgm:spPr/>
      <dgm:t>
        <a:bodyPr/>
        <a:lstStyle/>
        <a:p>
          <a:endParaRPr lang="en-US"/>
        </a:p>
      </dgm:t>
    </dgm:pt>
    <dgm:pt modelId="{3299BAB1-B993-491D-9047-65B84058B05C}" type="sibTrans" cxnId="{D3170FF3-51FD-4BE7-A669-5F147DD8C327}">
      <dgm:prSet custT="1"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E136CEAC-5275-4554-82A2-E95498843515}">
      <dgm:prSet phldrT="[Text]" custT="1"/>
      <dgm:spPr/>
      <dgm:t>
        <a:bodyPr/>
        <a:lstStyle/>
        <a:p>
          <a:r>
            <a:rPr lang="en-US" sz="2400" b="1">
              <a:solidFill>
                <a:schemeClr val="tx1"/>
              </a:solidFill>
            </a:rPr>
            <a:t>Policy</a:t>
          </a:r>
          <a:endParaRPr lang="en-US" sz="2400" b="1" dirty="0">
            <a:solidFill>
              <a:schemeClr val="tx1"/>
            </a:solidFill>
          </a:endParaRPr>
        </a:p>
      </dgm:t>
    </dgm:pt>
    <dgm:pt modelId="{7E2BA294-14E3-4CB2-BC13-52FDEC00483B}" type="parTrans" cxnId="{2E650B0E-F87D-4C2F-B0B4-D94FCD9C48CE}">
      <dgm:prSet/>
      <dgm:spPr/>
      <dgm:t>
        <a:bodyPr/>
        <a:lstStyle/>
        <a:p>
          <a:endParaRPr lang="en-US"/>
        </a:p>
      </dgm:t>
    </dgm:pt>
    <dgm:pt modelId="{077CC332-6242-4DE0-9B1D-55D487719F68}" type="sibTrans" cxnId="{2E650B0E-F87D-4C2F-B0B4-D94FCD9C48CE}">
      <dgm:prSet custT="1"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3AC42318-15CC-4487-B319-B6E15FBE5AEE}">
      <dgm:prSet phldrT="[Text]" custT="1"/>
      <dgm:spPr/>
      <dgm:t>
        <a:bodyPr/>
        <a:lstStyle/>
        <a:p>
          <a:r>
            <a:rPr lang="en-US" sz="2400" b="1">
              <a:solidFill>
                <a:schemeClr val="tx1"/>
              </a:solidFill>
            </a:rPr>
            <a:t>Legal</a:t>
          </a:r>
          <a:endParaRPr lang="en-US" sz="2400" b="1" dirty="0">
            <a:solidFill>
              <a:schemeClr val="tx1"/>
            </a:solidFill>
          </a:endParaRPr>
        </a:p>
      </dgm:t>
    </dgm:pt>
    <dgm:pt modelId="{30B1DA74-8943-4B71-A4E0-11433253515B}" type="parTrans" cxnId="{9F02450E-4B1C-4B38-AA9D-6AC2F0F68589}">
      <dgm:prSet/>
      <dgm:spPr/>
      <dgm:t>
        <a:bodyPr/>
        <a:lstStyle/>
        <a:p>
          <a:endParaRPr lang="en-US"/>
        </a:p>
      </dgm:t>
    </dgm:pt>
    <dgm:pt modelId="{AF206C66-7786-4E3E-86F4-4E9D7FD3F81F}" type="sibTrans" cxnId="{9F02450E-4B1C-4B38-AA9D-6AC2F0F68589}">
      <dgm:prSet custT="1"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5D470456-C33A-4DA5-9040-F91E663D1CF7}">
      <dgm:prSet phldrT="[Text]" custT="1"/>
      <dgm:spPr/>
      <dgm:t>
        <a:bodyPr/>
        <a:lstStyle/>
        <a:p>
          <a:r>
            <a:rPr lang="en-US" sz="2400" b="1">
              <a:solidFill>
                <a:schemeClr val="tx1"/>
              </a:solidFill>
            </a:rPr>
            <a:t>Media</a:t>
          </a:r>
          <a:endParaRPr lang="en-US" sz="2400" b="1" dirty="0">
            <a:solidFill>
              <a:schemeClr val="tx1"/>
            </a:solidFill>
          </a:endParaRPr>
        </a:p>
      </dgm:t>
    </dgm:pt>
    <dgm:pt modelId="{376E4247-B4CE-48CA-B47E-E752718C52C9}" type="parTrans" cxnId="{A60E5164-DE22-42FC-80F4-6AB70DF70EBB}">
      <dgm:prSet/>
      <dgm:spPr/>
      <dgm:t>
        <a:bodyPr/>
        <a:lstStyle/>
        <a:p>
          <a:endParaRPr lang="en-US"/>
        </a:p>
      </dgm:t>
    </dgm:pt>
    <dgm:pt modelId="{E195DA14-FABD-4CB8-A379-CB3D1FC413AC}" type="sibTrans" cxnId="{A60E5164-DE22-42FC-80F4-6AB70DF70EBB}">
      <dgm:prSet custT="1"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90F7C680-02C3-44B2-83CB-DB9C1561BB33}" type="pres">
      <dgm:prSet presAssocID="{96C3C9D3-9C50-49F1-ABA0-090D1B533B46}" presName="cycle" presStyleCnt="0">
        <dgm:presLayoutVars>
          <dgm:dir/>
          <dgm:resizeHandles val="exact"/>
        </dgm:presLayoutVars>
      </dgm:prSet>
      <dgm:spPr/>
    </dgm:pt>
    <dgm:pt modelId="{11CAD515-259F-4DB5-8EC9-446625F26D40}" type="pres">
      <dgm:prSet presAssocID="{AF423B2A-F278-4B7D-9411-412BDF844642}" presName="node" presStyleLbl="node1" presStyleIdx="0" presStyleCnt="5">
        <dgm:presLayoutVars>
          <dgm:bulletEnabled val="1"/>
        </dgm:presLayoutVars>
      </dgm:prSet>
      <dgm:spPr/>
    </dgm:pt>
    <dgm:pt modelId="{438049C9-01B0-48D2-B77B-7A4268026F1A}" type="pres">
      <dgm:prSet presAssocID="{A1D24344-2BDE-499D-BD8F-A55DB7EC2B57}" presName="sibTrans" presStyleLbl="sibTrans2D1" presStyleIdx="0" presStyleCnt="5"/>
      <dgm:spPr/>
    </dgm:pt>
    <dgm:pt modelId="{9EA3C371-417C-47D6-967D-A5804DE7C463}" type="pres">
      <dgm:prSet presAssocID="{A1D24344-2BDE-499D-BD8F-A55DB7EC2B57}" presName="connectorText" presStyleLbl="sibTrans2D1" presStyleIdx="0" presStyleCnt="5"/>
      <dgm:spPr/>
    </dgm:pt>
    <dgm:pt modelId="{66921E40-FF59-4830-B7FD-87FC2027228A}" type="pres">
      <dgm:prSet presAssocID="{ADAC9006-202D-4750-9772-5F255F744772}" presName="node" presStyleLbl="node1" presStyleIdx="1" presStyleCnt="5">
        <dgm:presLayoutVars>
          <dgm:bulletEnabled val="1"/>
        </dgm:presLayoutVars>
      </dgm:prSet>
      <dgm:spPr/>
    </dgm:pt>
    <dgm:pt modelId="{DB3A783F-BADC-4286-8D5B-E1DCA8ADC0F8}" type="pres">
      <dgm:prSet presAssocID="{3299BAB1-B993-491D-9047-65B84058B05C}" presName="sibTrans" presStyleLbl="sibTrans2D1" presStyleIdx="1" presStyleCnt="5"/>
      <dgm:spPr/>
    </dgm:pt>
    <dgm:pt modelId="{41E1B2EA-9B80-46D9-8415-D9E0A13B08B5}" type="pres">
      <dgm:prSet presAssocID="{3299BAB1-B993-491D-9047-65B84058B05C}" presName="connectorText" presStyleLbl="sibTrans2D1" presStyleIdx="1" presStyleCnt="5"/>
      <dgm:spPr/>
    </dgm:pt>
    <dgm:pt modelId="{6BDBBDF5-0CD1-456F-9270-B459E7C6C14C}" type="pres">
      <dgm:prSet presAssocID="{E136CEAC-5275-4554-82A2-E95498843515}" presName="node" presStyleLbl="node1" presStyleIdx="2" presStyleCnt="5">
        <dgm:presLayoutVars>
          <dgm:bulletEnabled val="1"/>
        </dgm:presLayoutVars>
      </dgm:prSet>
      <dgm:spPr/>
    </dgm:pt>
    <dgm:pt modelId="{C359C6E2-CE95-4FED-8794-C7DC921F5C59}" type="pres">
      <dgm:prSet presAssocID="{077CC332-6242-4DE0-9B1D-55D487719F68}" presName="sibTrans" presStyleLbl="sibTrans2D1" presStyleIdx="2" presStyleCnt="5"/>
      <dgm:spPr/>
    </dgm:pt>
    <dgm:pt modelId="{C3F0137E-D753-40AF-A6B7-D0EFEC59E0F8}" type="pres">
      <dgm:prSet presAssocID="{077CC332-6242-4DE0-9B1D-55D487719F68}" presName="connectorText" presStyleLbl="sibTrans2D1" presStyleIdx="2" presStyleCnt="5"/>
      <dgm:spPr/>
    </dgm:pt>
    <dgm:pt modelId="{6EFE1B74-89FE-44F7-86DD-4EA3E720D250}" type="pres">
      <dgm:prSet presAssocID="{3AC42318-15CC-4487-B319-B6E15FBE5AEE}" presName="node" presStyleLbl="node1" presStyleIdx="3" presStyleCnt="5">
        <dgm:presLayoutVars>
          <dgm:bulletEnabled val="1"/>
        </dgm:presLayoutVars>
      </dgm:prSet>
      <dgm:spPr/>
    </dgm:pt>
    <dgm:pt modelId="{19463B51-0FC0-4122-9EBD-1501BFE680F1}" type="pres">
      <dgm:prSet presAssocID="{AF206C66-7786-4E3E-86F4-4E9D7FD3F81F}" presName="sibTrans" presStyleLbl="sibTrans2D1" presStyleIdx="3" presStyleCnt="5"/>
      <dgm:spPr/>
    </dgm:pt>
    <dgm:pt modelId="{3CB96CDA-29EC-417C-B2EF-CD677B0D4B41}" type="pres">
      <dgm:prSet presAssocID="{AF206C66-7786-4E3E-86F4-4E9D7FD3F81F}" presName="connectorText" presStyleLbl="sibTrans2D1" presStyleIdx="3" presStyleCnt="5"/>
      <dgm:spPr/>
    </dgm:pt>
    <dgm:pt modelId="{1B754354-B26A-424F-9F58-59D8B1D92C51}" type="pres">
      <dgm:prSet presAssocID="{5D470456-C33A-4DA5-9040-F91E663D1CF7}" presName="node" presStyleLbl="node1" presStyleIdx="4" presStyleCnt="5">
        <dgm:presLayoutVars>
          <dgm:bulletEnabled val="1"/>
        </dgm:presLayoutVars>
      </dgm:prSet>
      <dgm:spPr/>
    </dgm:pt>
    <dgm:pt modelId="{967D5F5B-B6A0-4D6F-87DF-137BB18B840B}" type="pres">
      <dgm:prSet presAssocID="{E195DA14-FABD-4CB8-A379-CB3D1FC413AC}" presName="sibTrans" presStyleLbl="sibTrans2D1" presStyleIdx="4" presStyleCnt="5"/>
      <dgm:spPr/>
    </dgm:pt>
    <dgm:pt modelId="{384780E3-C253-4386-ADAE-D05918F4308B}" type="pres">
      <dgm:prSet presAssocID="{E195DA14-FABD-4CB8-A379-CB3D1FC413AC}" presName="connectorText" presStyleLbl="sibTrans2D1" presStyleIdx="4" presStyleCnt="5"/>
      <dgm:spPr/>
    </dgm:pt>
  </dgm:ptLst>
  <dgm:cxnLst>
    <dgm:cxn modelId="{840E6504-6754-40DD-84B0-835FA42E991A}" type="presOf" srcId="{E136CEAC-5275-4554-82A2-E95498843515}" destId="{6BDBBDF5-0CD1-456F-9270-B459E7C6C14C}" srcOrd="0" destOrd="0" presId="urn:microsoft.com/office/officeart/2005/8/layout/cycle2"/>
    <dgm:cxn modelId="{2E650B0E-F87D-4C2F-B0B4-D94FCD9C48CE}" srcId="{96C3C9D3-9C50-49F1-ABA0-090D1B533B46}" destId="{E136CEAC-5275-4554-82A2-E95498843515}" srcOrd="2" destOrd="0" parTransId="{7E2BA294-14E3-4CB2-BC13-52FDEC00483B}" sibTransId="{077CC332-6242-4DE0-9B1D-55D487719F68}"/>
    <dgm:cxn modelId="{9F02450E-4B1C-4B38-AA9D-6AC2F0F68589}" srcId="{96C3C9D3-9C50-49F1-ABA0-090D1B533B46}" destId="{3AC42318-15CC-4487-B319-B6E15FBE5AEE}" srcOrd="3" destOrd="0" parTransId="{30B1DA74-8943-4B71-A4E0-11433253515B}" sibTransId="{AF206C66-7786-4E3E-86F4-4E9D7FD3F81F}"/>
    <dgm:cxn modelId="{54488E13-94A0-4461-B6DC-B86A39BB4ECA}" type="presOf" srcId="{5D470456-C33A-4DA5-9040-F91E663D1CF7}" destId="{1B754354-B26A-424F-9F58-59D8B1D92C51}" srcOrd="0" destOrd="0" presId="urn:microsoft.com/office/officeart/2005/8/layout/cycle2"/>
    <dgm:cxn modelId="{B56CF515-FCF9-4C37-9596-2EB625F7D7D2}" type="presOf" srcId="{A1D24344-2BDE-499D-BD8F-A55DB7EC2B57}" destId="{438049C9-01B0-48D2-B77B-7A4268026F1A}" srcOrd="0" destOrd="0" presId="urn:microsoft.com/office/officeart/2005/8/layout/cycle2"/>
    <dgm:cxn modelId="{F003EF25-84CC-4B7A-B809-FB860DDE89FD}" type="presOf" srcId="{077CC332-6242-4DE0-9B1D-55D487719F68}" destId="{C3F0137E-D753-40AF-A6B7-D0EFEC59E0F8}" srcOrd="1" destOrd="0" presId="urn:microsoft.com/office/officeart/2005/8/layout/cycle2"/>
    <dgm:cxn modelId="{F77A5A5D-0685-4ADB-97D8-97BF1CD75CBD}" type="presOf" srcId="{96C3C9D3-9C50-49F1-ABA0-090D1B533B46}" destId="{90F7C680-02C3-44B2-83CB-DB9C1561BB33}" srcOrd="0" destOrd="0" presId="urn:microsoft.com/office/officeart/2005/8/layout/cycle2"/>
    <dgm:cxn modelId="{A60E5164-DE22-42FC-80F4-6AB70DF70EBB}" srcId="{96C3C9D3-9C50-49F1-ABA0-090D1B533B46}" destId="{5D470456-C33A-4DA5-9040-F91E663D1CF7}" srcOrd="4" destOrd="0" parTransId="{376E4247-B4CE-48CA-B47E-E752718C52C9}" sibTransId="{E195DA14-FABD-4CB8-A379-CB3D1FC413AC}"/>
    <dgm:cxn modelId="{0AC3B369-6800-4884-8DDD-3586FEC10BA5}" type="presOf" srcId="{077CC332-6242-4DE0-9B1D-55D487719F68}" destId="{C359C6E2-CE95-4FED-8794-C7DC921F5C59}" srcOrd="0" destOrd="0" presId="urn:microsoft.com/office/officeart/2005/8/layout/cycle2"/>
    <dgm:cxn modelId="{E2F51770-2D00-4240-9974-2F39381DC588}" type="presOf" srcId="{AF206C66-7786-4E3E-86F4-4E9D7FD3F81F}" destId="{3CB96CDA-29EC-417C-B2EF-CD677B0D4B41}" srcOrd="1" destOrd="0" presId="urn:microsoft.com/office/officeart/2005/8/layout/cycle2"/>
    <dgm:cxn modelId="{514B8571-1A51-4B6C-A708-9E10E5BB00FC}" type="presOf" srcId="{3299BAB1-B993-491D-9047-65B84058B05C}" destId="{DB3A783F-BADC-4286-8D5B-E1DCA8ADC0F8}" srcOrd="0" destOrd="0" presId="urn:microsoft.com/office/officeart/2005/8/layout/cycle2"/>
    <dgm:cxn modelId="{FD587975-4420-435B-8F89-DAEDB46454C1}" srcId="{96C3C9D3-9C50-49F1-ABA0-090D1B533B46}" destId="{AF423B2A-F278-4B7D-9411-412BDF844642}" srcOrd="0" destOrd="0" parTransId="{DFBB572C-B2DD-42C1-9B19-8418A686B392}" sibTransId="{A1D24344-2BDE-499D-BD8F-A55DB7EC2B57}"/>
    <dgm:cxn modelId="{5CA16789-96CD-477E-BC04-3DAB3E27BE43}" type="presOf" srcId="{3AC42318-15CC-4487-B319-B6E15FBE5AEE}" destId="{6EFE1B74-89FE-44F7-86DD-4EA3E720D250}" srcOrd="0" destOrd="0" presId="urn:microsoft.com/office/officeart/2005/8/layout/cycle2"/>
    <dgm:cxn modelId="{9030AD90-5E4C-4774-B100-6361A4C89331}" type="presOf" srcId="{AF423B2A-F278-4B7D-9411-412BDF844642}" destId="{11CAD515-259F-4DB5-8EC9-446625F26D40}" srcOrd="0" destOrd="0" presId="urn:microsoft.com/office/officeart/2005/8/layout/cycle2"/>
    <dgm:cxn modelId="{7FA1C192-4834-421D-A084-1D4E58C9A5C1}" type="presOf" srcId="{3299BAB1-B993-491D-9047-65B84058B05C}" destId="{41E1B2EA-9B80-46D9-8415-D9E0A13B08B5}" srcOrd="1" destOrd="0" presId="urn:microsoft.com/office/officeart/2005/8/layout/cycle2"/>
    <dgm:cxn modelId="{5BD28C96-556B-4715-A2A2-C4E4D91A55F8}" type="presOf" srcId="{E195DA14-FABD-4CB8-A379-CB3D1FC413AC}" destId="{384780E3-C253-4386-ADAE-D05918F4308B}" srcOrd="1" destOrd="0" presId="urn:microsoft.com/office/officeart/2005/8/layout/cycle2"/>
    <dgm:cxn modelId="{0BB7C5A4-1A37-47CA-B6E3-9EE0A96A8F0E}" type="presOf" srcId="{A1D24344-2BDE-499D-BD8F-A55DB7EC2B57}" destId="{9EA3C371-417C-47D6-967D-A5804DE7C463}" srcOrd="1" destOrd="0" presId="urn:microsoft.com/office/officeart/2005/8/layout/cycle2"/>
    <dgm:cxn modelId="{071949BD-6A5C-4BA1-B5DF-619A82441CD4}" type="presOf" srcId="{ADAC9006-202D-4750-9772-5F255F744772}" destId="{66921E40-FF59-4830-B7FD-87FC2027228A}" srcOrd="0" destOrd="0" presId="urn:microsoft.com/office/officeart/2005/8/layout/cycle2"/>
    <dgm:cxn modelId="{E34C00C5-7C37-41A1-9FD0-361693B7E6BA}" type="presOf" srcId="{AF206C66-7786-4E3E-86F4-4E9D7FD3F81F}" destId="{19463B51-0FC0-4122-9EBD-1501BFE680F1}" srcOrd="0" destOrd="0" presId="urn:microsoft.com/office/officeart/2005/8/layout/cycle2"/>
    <dgm:cxn modelId="{749DC2CB-7F9C-48B9-B607-ED58A2FB2C50}" type="presOf" srcId="{E195DA14-FABD-4CB8-A379-CB3D1FC413AC}" destId="{967D5F5B-B6A0-4D6F-87DF-137BB18B840B}" srcOrd="0" destOrd="0" presId="urn:microsoft.com/office/officeart/2005/8/layout/cycle2"/>
    <dgm:cxn modelId="{D3170FF3-51FD-4BE7-A669-5F147DD8C327}" srcId="{96C3C9D3-9C50-49F1-ABA0-090D1B533B46}" destId="{ADAC9006-202D-4750-9772-5F255F744772}" srcOrd="1" destOrd="0" parTransId="{E0C089CE-E9CF-4DCB-B5DB-D381237932BB}" sibTransId="{3299BAB1-B993-491D-9047-65B84058B05C}"/>
    <dgm:cxn modelId="{3ED3B182-928E-4D0B-B298-AC62EF7E2E56}" type="presParOf" srcId="{90F7C680-02C3-44B2-83CB-DB9C1561BB33}" destId="{11CAD515-259F-4DB5-8EC9-446625F26D40}" srcOrd="0" destOrd="0" presId="urn:microsoft.com/office/officeart/2005/8/layout/cycle2"/>
    <dgm:cxn modelId="{7AB8C634-B714-46A3-8054-D5FD4B2B4F42}" type="presParOf" srcId="{90F7C680-02C3-44B2-83CB-DB9C1561BB33}" destId="{438049C9-01B0-48D2-B77B-7A4268026F1A}" srcOrd="1" destOrd="0" presId="urn:microsoft.com/office/officeart/2005/8/layout/cycle2"/>
    <dgm:cxn modelId="{137C5F49-9E0D-4E0A-8D19-48B353690762}" type="presParOf" srcId="{438049C9-01B0-48D2-B77B-7A4268026F1A}" destId="{9EA3C371-417C-47D6-967D-A5804DE7C463}" srcOrd="0" destOrd="0" presId="urn:microsoft.com/office/officeart/2005/8/layout/cycle2"/>
    <dgm:cxn modelId="{FE7A864C-F2B8-4DBD-88E5-E7353451C7A9}" type="presParOf" srcId="{90F7C680-02C3-44B2-83CB-DB9C1561BB33}" destId="{66921E40-FF59-4830-B7FD-87FC2027228A}" srcOrd="2" destOrd="0" presId="urn:microsoft.com/office/officeart/2005/8/layout/cycle2"/>
    <dgm:cxn modelId="{3E2EF0A8-BA1E-434A-8490-294EDA2B345E}" type="presParOf" srcId="{90F7C680-02C3-44B2-83CB-DB9C1561BB33}" destId="{DB3A783F-BADC-4286-8D5B-E1DCA8ADC0F8}" srcOrd="3" destOrd="0" presId="urn:microsoft.com/office/officeart/2005/8/layout/cycle2"/>
    <dgm:cxn modelId="{E0FB46EB-3942-43BA-93C4-6DA19CF6636E}" type="presParOf" srcId="{DB3A783F-BADC-4286-8D5B-E1DCA8ADC0F8}" destId="{41E1B2EA-9B80-46D9-8415-D9E0A13B08B5}" srcOrd="0" destOrd="0" presId="urn:microsoft.com/office/officeart/2005/8/layout/cycle2"/>
    <dgm:cxn modelId="{7B8D3F39-324D-48A7-BC55-BD94727513F7}" type="presParOf" srcId="{90F7C680-02C3-44B2-83CB-DB9C1561BB33}" destId="{6BDBBDF5-0CD1-456F-9270-B459E7C6C14C}" srcOrd="4" destOrd="0" presId="urn:microsoft.com/office/officeart/2005/8/layout/cycle2"/>
    <dgm:cxn modelId="{E0E481FB-5987-4877-A19A-7C1E2FFCAA97}" type="presParOf" srcId="{90F7C680-02C3-44B2-83CB-DB9C1561BB33}" destId="{C359C6E2-CE95-4FED-8794-C7DC921F5C59}" srcOrd="5" destOrd="0" presId="urn:microsoft.com/office/officeart/2005/8/layout/cycle2"/>
    <dgm:cxn modelId="{4CF3FC0C-791E-4159-B919-94187A56176F}" type="presParOf" srcId="{C359C6E2-CE95-4FED-8794-C7DC921F5C59}" destId="{C3F0137E-D753-40AF-A6B7-D0EFEC59E0F8}" srcOrd="0" destOrd="0" presId="urn:microsoft.com/office/officeart/2005/8/layout/cycle2"/>
    <dgm:cxn modelId="{C5DC007A-55D2-4384-9124-CF6A31F1C041}" type="presParOf" srcId="{90F7C680-02C3-44B2-83CB-DB9C1561BB33}" destId="{6EFE1B74-89FE-44F7-86DD-4EA3E720D250}" srcOrd="6" destOrd="0" presId="urn:microsoft.com/office/officeart/2005/8/layout/cycle2"/>
    <dgm:cxn modelId="{53AEF195-B606-4E90-8C2A-88A31D64E7D3}" type="presParOf" srcId="{90F7C680-02C3-44B2-83CB-DB9C1561BB33}" destId="{19463B51-0FC0-4122-9EBD-1501BFE680F1}" srcOrd="7" destOrd="0" presId="urn:microsoft.com/office/officeart/2005/8/layout/cycle2"/>
    <dgm:cxn modelId="{068BEB3F-EFC6-4A73-A4E0-318CB2C6BC2D}" type="presParOf" srcId="{19463B51-0FC0-4122-9EBD-1501BFE680F1}" destId="{3CB96CDA-29EC-417C-B2EF-CD677B0D4B41}" srcOrd="0" destOrd="0" presId="urn:microsoft.com/office/officeart/2005/8/layout/cycle2"/>
    <dgm:cxn modelId="{937B8177-1BBE-4701-B293-A9FCEEB895CA}" type="presParOf" srcId="{90F7C680-02C3-44B2-83CB-DB9C1561BB33}" destId="{1B754354-B26A-424F-9F58-59D8B1D92C51}" srcOrd="8" destOrd="0" presId="urn:microsoft.com/office/officeart/2005/8/layout/cycle2"/>
    <dgm:cxn modelId="{40B22198-8D09-4DC2-A9ED-24E809529C88}" type="presParOf" srcId="{90F7C680-02C3-44B2-83CB-DB9C1561BB33}" destId="{967D5F5B-B6A0-4D6F-87DF-137BB18B840B}" srcOrd="9" destOrd="0" presId="urn:microsoft.com/office/officeart/2005/8/layout/cycle2"/>
    <dgm:cxn modelId="{18B75631-5FBE-44F3-97C8-7F53FFDB33CC}" type="presParOf" srcId="{967D5F5B-B6A0-4D6F-87DF-137BB18B840B}" destId="{384780E3-C253-4386-ADAE-D05918F4308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AD515-259F-4DB5-8EC9-446625F26D40}">
      <dsp:nvSpPr>
        <dsp:cNvPr id="0" name=""/>
        <dsp:cNvSpPr/>
      </dsp:nvSpPr>
      <dsp:spPr>
        <a:xfrm>
          <a:off x="3178285" y="2011"/>
          <a:ext cx="1657129" cy="16571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solidFill>
                <a:schemeClr val="tx1"/>
              </a:solidFill>
            </a:rPr>
            <a:t>Services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3420966" y="244692"/>
        <a:ext cx="1171767" cy="1171767"/>
      </dsp:txXfrm>
    </dsp:sp>
    <dsp:sp modelId="{438049C9-01B0-48D2-B77B-7A4268026F1A}">
      <dsp:nvSpPr>
        <dsp:cNvPr id="0" name=""/>
        <dsp:cNvSpPr/>
      </dsp:nvSpPr>
      <dsp:spPr>
        <a:xfrm rot="2160000">
          <a:off x="4782723" y="1274186"/>
          <a:ext cx="439193" cy="5592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kern="1200">
            <a:solidFill>
              <a:schemeClr val="tx1"/>
            </a:solidFill>
          </a:endParaRPr>
        </a:p>
      </dsp:txBody>
      <dsp:txXfrm>
        <a:off x="4795305" y="1347319"/>
        <a:ext cx="307435" cy="335569"/>
      </dsp:txXfrm>
    </dsp:sp>
    <dsp:sp modelId="{66921E40-FF59-4830-B7FD-87FC2027228A}">
      <dsp:nvSpPr>
        <dsp:cNvPr id="0" name=""/>
        <dsp:cNvSpPr/>
      </dsp:nvSpPr>
      <dsp:spPr>
        <a:xfrm>
          <a:off x="5189336" y="1463125"/>
          <a:ext cx="1657129" cy="165712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Organizing</a:t>
          </a:r>
        </a:p>
      </dsp:txBody>
      <dsp:txXfrm>
        <a:off x="5432017" y="1705806"/>
        <a:ext cx="1171767" cy="1171767"/>
      </dsp:txXfrm>
    </dsp:sp>
    <dsp:sp modelId="{DB3A783F-BADC-4286-8D5B-E1DCA8ADC0F8}">
      <dsp:nvSpPr>
        <dsp:cNvPr id="0" name=""/>
        <dsp:cNvSpPr/>
      </dsp:nvSpPr>
      <dsp:spPr>
        <a:xfrm rot="6480000">
          <a:off x="5418069" y="3182294"/>
          <a:ext cx="439193" cy="5592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kern="1200">
            <a:solidFill>
              <a:schemeClr val="tx1"/>
            </a:solidFill>
          </a:endParaRPr>
        </a:p>
      </dsp:txBody>
      <dsp:txXfrm rot="10800000">
        <a:off x="5504306" y="3231495"/>
        <a:ext cx="307435" cy="335569"/>
      </dsp:txXfrm>
    </dsp:sp>
    <dsp:sp modelId="{6BDBBDF5-0CD1-456F-9270-B459E7C6C14C}">
      <dsp:nvSpPr>
        <dsp:cNvPr id="0" name=""/>
        <dsp:cNvSpPr/>
      </dsp:nvSpPr>
      <dsp:spPr>
        <a:xfrm>
          <a:off x="4421183" y="3827258"/>
          <a:ext cx="1657129" cy="165712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solidFill>
                <a:schemeClr val="tx1"/>
              </a:solidFill>
            </a:rPr>
            <a:t>Policy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4663864" y="4069939"/>
        <a:ext cx="1171767" cy="1171767"/>
      </dsp:txXfrm>
    </dsp:sp>
    <dsp:sp modelId="{C359C6E2-CE95-4FED-8794-C7DC921F5C59}">
      <dsp:nvSpPr>
        <dsp:cNvPr id="0" name=""/>
        <dsp:cNvSpPr/>
      </dsp:nvSpPr>
      <dsp:spPr>
        <a:xfrm rot="10800000">
          <a:off x="3799683" y="4376183"/>
          <a:ext cx="439193" cy="5592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kern="1200">
            <a:solidFill>
              <a:schemeClr val="tx1"/>
            </a:solidFill>
          </a:endParaRPr>
        </a:p>
      </dsp:txBody>
      <dsp:txXfrm rot="10800000">
        <a:off x="3931441" y="4488039"/>
        <a:ext cx="307435" cy="335569"/>
      </dsp:txXfrm>
    </dsp:sp>
    <dsp:sp modelId="{6EFE1B74-89FE-44F7-86DD-4EA3E720D250}">
      <dsp:nvSpPr>
        <dsp:cNvPr id="0" name=""/>
        <dsp:cNvSpPr/>
      </dsp:nvSpPr>
      <dsp:spPr>
        <a:xfrm>
          <a:off x="1935386" y="3827258"/>
          <a:ext cx="1657129" cy="165712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solidFill>
                <a:schemeClr val="tx1"/>
              </a:solidFill>
            </a:rPr>
            <a:t>Legal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2178067" y="4069939"/>
        <a:ext cx="1171767" cy="1171767"/>
      </dsp:txXfrm>
    </dsp:sp>
    <dsp:sp modelId="{19463B51-0FC0-4122-9EBD-1501BFE680F1}">
      <dsp:nvSpPr>
        <dsp:cNvPr id="0" name=""/>
        <dsp:cNvSpPr/>
      </dsp:nvSpPr>
      <dsp:spPr>
        <a:xfrm rot="15120000">
          <a:off x="2164119" y="3205938"/>
          <a:ext cx="439193" cy="5592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kern="1200">
            <a:solidFill>
              <a:schemeClr val="tx1"/>
            </a:solidFill>
          </a:endParaRPr>
        </a:p>
      </dsp:txBody>
      <dsp:txXfrm rot="10800000">
        <a:off x="2250356" y="3380449"/>
        <a:ext cx="307435" cy="335569"/>
      </dsp:txXfrm>
    </dsp:sp>
    <dsp:sp modelId="{1B754354-B26A-424F-9F58-59D8B1D92C51}">
      <dsp:nvSpPr>
        <dsp:cNvPr id="0" name=""/>
        <dsp:cNvSpPr/>
      </dsp:nvSpPr>
      <dsp:spPr>
        <a:xfrm>
          <a:off x="1167233" y="1463125"/>
          <a:ext cx="1657129" cy="165712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solidFill>
                <a:schemeClr val="tx1"/>
              </a:solidFill>
            </a:rPr>
            <a:t>Media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1409914" y="1705806"/>
        <a:ext cx="1171767" cy="1171767"/>
      </dsp:txXfrm>
    </dsp:sp>
    <dsp:sp modelId="{967D5F5B-B6A0-4D6F-87DF-137BB18B840B}">
      <dsp:nvSpPr>
        <dsp:cNvPr id="0" name=""/>
        <dsp:cNvSpPr/>
      </dsp:nvSpPr>
      <dsp:spPr>
        <a:xfrm rot="19440000">
          <a:off x="2771671" y="1288799"/>
          <a:ext cx="439193" cy="5592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kern="1200">
            <a:solidFill>
              <a:schemeClr val="tx1"/>
            </a:solidFill>
          </a:endParaRPr>
        </a:p>
      </dsp:txBody>
      <dsp:txXfrm>
        <a:off x="2784253" y="1439378"/>
        <a:ext cx="307435" cy="3355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91B805F-FF0F-4BAA-A3A3-E4F945D687F8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08886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462A-2D5B-48AF-A3D4-EF8A90A50A80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66170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462A-2D5B-48AF-A3D4-EF8A90A50A80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17655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462A-2D5B-48AF-A3D4-EF8A90A50A80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1300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6F927C-B73E-4F9D-ADFE-F6E23BD7CEE8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85245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462A-2D5B-48AF-A3D4-EF8A90A50A80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95864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462A-2D5B-48AF-A3D4-EF8A90A50A80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2701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1265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A3462A-2D5B-48AF-A3D4-EF8A90A50A80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82271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B8E45F-652B-4E89-8925-000B0AB8FD98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139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4A3462A-2D5B-48AF-A3D4-EF8A90A50A80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489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6" r:id="rId1"/>
    <p:sldLayoutId id="2147484277" r:id="rId2"/>
    <p:sldLayoutId id="2147484278" r:id="rId3"/>
    <p:sldLayoutId id="2147484279" r:id="rId4"/>
    <p:sldLayoutId id="2147484280" r:id="rId5"/>
    <p:sldLayoutId id="2147484281" r:id="rId6"/>
    <p:sldLayoutId id="2147484282" r:id="rId7"/>
    <p:sldLayoutId id="2147484283" r:id="rId8"/>
    <p:sldLayoutId id="2147484284" r:id="rId9"/>
    <p:sldLayoutId id="2147484285" r:id="rId10"/>
    <p:sldLayoutId id="2147484286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il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asmock@accessliving.org" TargetMode="External"/><Relationship Id="rId2" Type="http://schemas.openxmlformats.org/officeDocument/2006/relationships/hyperlink" Target="http://www.accessliving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nsinvalid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0228" y="3036171"/>
            <a:ext cx="8361229" cy="2098226"/>
          </a:xfrm>
        </p:spPr>
        <p:txBody>
          <a:bodyPr>
            <a:normAutofit fontScale="90000"/>
          </a:bodyPr>
          <a:lstStyle/>
          <a:p>
            <a:r>
              <a:rPr lang="en-US" sz="6600" dirty="0"/>
              <a:t>Moving Towards Inclusive Advocacy: </a:t>
            </a:r>
            <a:br>
              <a:rPr lang="en-US" sz="6600" dirty="0"/>
            </a:br>
            <a:r>
              <a:rPr lang="en-US" sz="6600" dirty="0"/>
              <a:t>Building Disability Power</a:t>
            </a:r>
          </a:p>
        </p:txBody>
      </p:sp>
    </p:spTree>
    <p:extLst>
      <p:ext uri="{BB962C8B-B14F-4D97-AF65-F5344CB8AC3E}">
        <p14:creationId xmlns:p14="http://schemas.microsoft.com/office/powerpoint/2010/main" val="2050782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More About Disability Justice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63486"/>
            <a:ext cx="9601200" cy="4103914"/>
          </a:xfrm>
        </p:spPr>
        <p:txBody>
          <a:bodyPr/>
          <a:lstStyle/>
          <a:p>
            <a:r>
              <a:rPr lang="en-US" sz="2800" dirty="0"/>
              <a:t>Disability Justice Lesson Plan by Lydia X.Z. Brown</a:t>
            </a:r>
          </a:p>
          <a:p>
            <a:r>
              <a:rPr lang="en-US" sz="2800" dirty="0"/>
              <a:t>Leaving Evidence blog by Mia Mingus</a:t>
            </a:r>
          </a:p>
          <a:p>
            <a:r>
              <a:rPr lang="en-US" sz="2800" dirty="0"/>
              <a:t>Care Work book by Leah Lakshmi </a:t>
            </a:r>
            <a:r>
              <a:rPr lang="en-US" sz="2800" dirty="0" err="1"/>
              <a:t>Piepzna-Samarasinha</a:t>
            </a:r>
            <a:endParaRPr lang="en-US" sz="2800" dirty="0"/>
          </a:p>
          <a:p>
            <a:r>
              <a:rPr lang="en-US" sz="2800" dirty="0"/>
              <a:t>Books by Eli Clare: Brilliant Imperfection, The Marrow's Telling , and Exile and Pride</a:t>
            </a:r>
          </a:p>
          <a:p>
            <a:r>
              <a:rPr lang="en-US" sz="2800" dirty="0"/>
              <a:t>Naomi Ortiz book: Sustaining Spirit: Self-Care for Social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344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Living Then and Now….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695700"/>
          </a:xfrm>
        </p:spPr>
        <p:txBody>
          <a:bodyPr>
            <a:normAutofit/>
          </a:bodyPr>
          <a:lstStyle/>
          <a:p>
            <a:r>
              <a:rPr lang="en-US" sz="3200" dirty="0"/>
              <a:t>Since 1980, Access Living has seen several evolutions in social justice approach</a:t>
            </a:r>
          </a:p>
          <a:p>
            <a:r>
              <a:rPr lang="en-US" sz="3200" dirty="0"/>
              <a:t>We currently strive for supporting disability justice and building cross-movement solidarity</a:t>
            </a:r>
          </a:p>
          <a:p>
            <a:r>
              <a:rPr lang="en-US" sz="3200" dirty="0"/>
              <a:t>New strategic plan focuses on racial equity and cross-disability work</a:t>
            </a:r>
          </a:p>
        </p:txBody>
      </p:sp>
    </p:spTree>
    <p:extLst>
      <p:ext uri="{BB962C8B-B14F-4D97-AF65-F5344CB8AC3E}">
        <p14:creationId xmlns:p14="http://schemas.microsoft.com/office/powerpoint/2010/main" val="1656083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" y="2591317"/>
            <a:ext cx="10760529" cy="2852737"/>
          </a:xfrm>
        </p:spPr>
        <p:txBody>
          <a:bodyPr/>
          <a:lstStyle/>
          <a:p>
            <a:r>
              <a:rPr lang="en-US" dirty="0"/>
              <a:t>Advocacy at </a:t>
            </a:r>
            <a:br>
              <a:rPr lang="en-US" dirty="0"/>
            </a:br>
            <a:r>
              <a:rPr lang="en-US" dirty="0"/>
              <a:t>access living</a:t>
            </a:r>
          </a:p>
        </p:txBody>
      </p:sp>
      <p:pic>
        <p:nvPicPr>
          <p:cNvPr id="3074" name="Picture 2" descr="Image may contain: 3 people, people smiling, eyeglas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262" y="1502228"/>
            <a:ext cx="2960184" cy="296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599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15900"/>
            <a:ext cx="9601200" cy="1485900"/>
          </a:xfrm>
        </p:spPr>
        <p:txBody>
          <a:bodyPr/>
          <a:lstStyle/>
          <a:p>
            <a:r>
              <a:rPr lang="en-US" dirty="0"/>
              <a:t>Advocacy Processes at Access Living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509247"/>
              </p:ext>
            </p:extLst>
          </p:nvPr>
        </p:nvGraphicFramePr>
        <p:xfrm>
          <a:off x="1879600" y="1016000"/>
          <a:ext cx="80137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5420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Advocacy Topic Areas at Access Living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1649185"/>
            <a:ext cx="9601200" cy="4539343"/>
          </a:xfrm>
        </p:spPr>
        <p:txBody>
          <a:bodyPr>
            <a:noAutofit/>
          </a:bodyPr>
          <a:lstStyle/>
          <a:p>
            <a:r>
              <a:rPr lang="en-US" sz="2400" dirty="0"/>
              <a:t>At any given time, Access Living may be addressing the following issue areas:</a:t>
            </a:r>
          </a:p>
          <a:p>
            <a:pPr lvl="1"/>
            <a:r>
              <a:rPr lang="en-US" sz="2400" dirty="0"/>
              <a:t>Housing</a:t>
            </a:r>
          </a:p>
          <a:p>
            <a:pPr lvl="1"/>
            <a:r>
              <a:rPr lang="en-US" sz="2400" dirty="0"/>
              <a:t>Transportation</a:t>
            </a:r>
          </a:p>
          <a:p>
            <a:pPr lvl="1"/>
            <a:r>
              <a:rPr lang="en-US" sz="2400" dirty="0"/>
              <a:t>Healthcare/Home and Community Based Services</a:t>
            </a:r>
          </a:p>
          <a:p>
            <a:pPr lvl="1"/>
            <a:r>
              <a:rPr lang="en-US" sz="2400" dirty="0"/>
              <a:t>Racial Justice</a:t>
            </a:r>
          </a:p>
          <a:p>
            <a:pPr lvl="1"/>
            <a:r>
              <a:rPr lang="en-US" sz="2400" dirty="0"/>
              <a:t>Education</a:t>
            </a:r>
          </a:p>
          <a:p>
            <a:pPr lvl="1"/>
            <a:r>
              <a:rPr lang="en-US" sz="2400" dirty="0"/>
              <a:t>Criminal Justice System/Emergency Response</a:t>
            </a:r>
          </a:p>
          <a:p>
            <a:pPr lvl="1"/>
            <a:r>
              <a:rPr lang="en-US" sz="2400" dirty="0"/>
              <a:t>Immigration</a:t>
            </a:r>
          </a:p>
          <a:p>
            <a:pPr lvl="1"/>
            <a:r>
              <a:rPr lang="en-US" sz="2400" dirty="0"/>
              <a:t>Reproductive Justice</a:t>
            </a:r>
          </a:p>
          <a:p>
            <a:pPr lvl="1"/>
            <a:r>
              <a:rPr lang="en-US" sz="2400" dirty="0"/>
              <a:t>Government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1205480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425" y="2647560"/>
            <a:ext cx="9612971" cy="2852737"/>
          </a:xfrm>
        </p:spPr>
        <p:txBody>
          <a:bodyPr>
            <a:normAutofit/>
          </a:bodyPr>
          <a:lstStyle/>
          <a:p>
            <a:r>
              <a:rPr lang="en-US" dirty="0"/>
              <a:t>Current issues in disability advocacy</a:t>
            </a:r>
          </a:p>
        </p:txBody>
      </p:sp>
      <p:pic>
        <p:nvPicPr>
          <p:cNvPr id="7170" name="Picture 2" descr="Image result for adapt disability right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52" r="188" b="12943"/>
          <a:stretch/>
        </p:blipFill>
        <p:spPr bwMode="auto">
          <a:xfrm>
            <a:off x="3696219" y="571500"/>
            <a:ext cx="4563382" cy="246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269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1743"/>
          </a:xfrm>
        </p:spPr>
        <p:txBody>
          <a:bodyPr>
            <a:normAutofit/>
          </a:bodyPr>
          <a:lstStyle/>
          <a:p>
            <a:r>
              <a:rPr lang="en-US" dirty="0"/>
              <a:t>Spotlight: Healthcare is #1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1681843"/>
            <a:ext cx="9601200" cy="4185557"/>
          </a:xfrm>
        </p:spPr>
        <p:txBody>
          <a:bodyPr>
            <a:noAutofit/>
          </a:bodyPr>
          <a:lstStyle/>
          <a:p>
            <a:r>
              <a:rPr lang="en-US" sz="2400" dirty="0"/>
              <a:t>This week is the 54</a:t>
            </a:r>
            <a:r>
              <a:rPr lang="en-US" sz="2400" baseline="30000" dirty="0"/>
              <a:t>th</a:t>
            </a:r>
            <a:r>
              <a:rPr lang="en-US" sz="2400" dirty="0"/>
              <a:t> anniversary of Medicaid and Medicare</a:t>
            </a:r>
          </a:p>
          <a:p>
            <a:r>
              <a:rPr lang="en-US" sz="2400" dirty="0"/>
              <a:t>Healthcare for all must include what people with disabilities need</a:t>
            </a:r>
          </a:p>
          <a:p>
            <a:r>
              <a:rPr lang="en-US" sz="2400" dirty="0"/>
              <a:t>Healthcare must be nondiscriminatory (Section 1557 of the ACA)</a:t>
            </a:r>
          </a:p>
          <a:p>
            <a:r>
              <a:rPr lang="en-US" sz="2400" dirty="0"/>
              <a:t>Drug prices</a:t>
            </a:r>
          </a:p>
          <a:p>
            <a:r>
              <a:rPr lang="en-US" sz="2400" dirty="0"/>
              <a:t>Access to supplies and equipment in a timely fashion</a:t>
            </a:r>
          </a:p>
          <a:p>
            <a:r>
              <a:rPr lang="en-US" sz="2400" dirty="0"/>
              <a:t>Being bureaucratized to death (see Carrie Ann Lucas and Bill Peace)</a:t>
            </a:r>
          </a:p>
          <a:p>
            <a:r>
              <a:rPr lang="en-US" sz="2400" dirty="0"/>
              <a:t>Healthcare should include those without documentation or those off-grid</a:t>
            </a:r>
          </a:p>
          <a:p>
            <a:r>
              <a:rPr lang="en-US" sz="2400" dirty="0"/>
              <a:t>Healthcare in jails and prison</a:t>
            </a:r>
          </a:p>
        </p:txBody>
      </p:sp>
    </p:spTree>
    <p:extLst>
      <p:ext uri="{BB962C8B-B14F-4D97-AF65-F5344CB8AC3E}">
        <p14:creationId xmlns:p14="http://schemas.microsoft.com/office/powerpoint/2010/main" val="3307694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Federal Disability Bills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81843"/>
            <a:ext cx="9601200" cy="4185557"/>
          </a:xfrm>
        </p:spPr>
        <p:txBody>
          <a:bodyPr>
            <a:normAutofit/>
          </a:bodyPr>
          <a:lstStyle/>
          <a:p>
            <a:r>
              <a:rPr lang="en-US" sz="2800" dirty="0"/>
              <a:t>Disability Integration Act</a:t>
            </a:r>
          </a:p>
          <a:p>
            <a:r>
              <a:rPr lang="en-US" sz="2800" dirty="0"/>
              <a:t>Disaster Relief Medicaid Act</a:t>
            </a:r>
          </a:p>
          <a:p>
            <a:r>
              <a:rPr lang="en-US" sz="2800" dirty="0"/>
              <a:t> Real Emergency Access for Aging and Disability Inclusion for Disasters Act (REAADI)</a:t>
            </a:r>
          </a:p>
          <a:p>
            <a:r>
              <a:rPr lang="en-US" sz="2800" dirty="0"/>
              <a:t>Transformation to Competitive Employment Act</a:t>
            </a:r>
          </a:p>
          <a:p>
            <a:r>
              <a:rPr lang="en-US" sz="2800" dirty="0"/>
              <a:t>See other legislative priorities at </a:t>
            </a:r>
            <a:r>
              <a:rPr lang="en-US" sz="2800" dirty="0">
                <a:hlinkClick r:id="rId2"/>
              </a:rPr>
              <a:t>www.ncil.org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1836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49086"/>
          </a:xfrm>
        </p:spPr>
        <p:txBody>
          <a:bodyPr>
            <a:normAutofit fontScale="90000"/>
          </a:bodyPr>
          <a:lstStyle/>
          <a:p>
            <a:r>
              <a:rPr lang="en-US" dirty="0"/>
              <a:t>Take a Look at the Work of These Groups…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34886"/>
            <a:ext cx="5880100" cy="4332514"/>
          </a:xfrm>
        </p:spPr>
        <p:txBody>
          <a:bodyPr>
            <a:normAutofit/>
          </a:bodyPr>
          <a:lstStyle/>
          <a:p>
            <a:r>
              <a:rPr lang="en-US" sz="3200" dirty="0"/>
              <a:t>National Disability Rights Network (Protection and Advocacy Agencies)</a:t>
            </a:r>
          </a:p>
          <a:p>
            <a:r>
              <a:rPr lang="en-US" sz="3200" dirty="0"/>
              <a:t>Disability Rights International</a:t>
            </a:r>
          </a:p>
          <a:p>
            <a:r>
              <a:rPr lang="en-US" sz="3200" dirty="0"/>
              <a:t>Human Rights Watch Disability Rights Division</a:t>
            </a:r>
          </a:p>
          <a:p>
            <a:r>
              <a:rPr lang="en-US" sz="3200" dirty="0"/>
              <a:t>UN Sustainable Development Goals</a:t>
            </a:r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8194" name="Picture 2" descr="Image result for eddie ndop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78" r="29793"/>
          <a:stretch/>
        </p:blipFill>
        <p:spPr bwMode="auto">
          <a:xfrm>
            <a:off x="8216900" y="1904999"/>
            <a:ext cx="2866714" cy="297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726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17700"/>
            <a:ext cx="10071100" cy="3949700"/>
          </a:xfrm>
        </p:spPr>
        <p:txBody>
          <a:bodyPr/>
          <a:lstStyle/>
          <a:p>
            <a:r>
              <a:rPr lang="en-US" sz="2800" dirty="0"/>
              <a:t>Access Living website </a:t>
            </a:r>
            <a:r>
              <a:rPr lang="en-US" sz="2800" dirty="0">
                <a:hlinkClick r:id="rId2"/>
              </a:rPr>
              <a:t>www.accessliving.org</a:t>
            </a:r>
            <a:r>
              <a:rPr lang="en-US" sz="2800" dirty="0"/>
              <a:t> (in process of revision, relaunch in August)</a:t>
            </a:r>
          </a:p>
          <a:p>
            <a:r>
              <a:rPr lang="en-US" sz="2800" dirty="0"/>
              <a:t>Amber’s email address: </a:t>
            </a:r>
            <a:r>
              <a:rPr lang="en-US" sz="2800" dirty="0">
                <a:hlinkClick r:id="rId3"/>
              </a:rPr>
              <a:t>asmock@accessliving.org</a:t>
            </a:r>
            <a:endParaRPr lang="en-US" sz="2800" dirty="0"/>
          </a:p>
          <a:p>
            <a:endParaRPr lang="en-US" dirty="0"/>
          </a:p>
        </p:txBody>
      </p:sp>
      <p:pic>
        <p:nvPicPr>
          <p:cNvPr id="1026" name="Picture 2" descr="Image result for access living log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0" t="9000" r="16750" b="19333"/>
          <a:stretch/>
        </p:blipFill>
        <p:spPr bwMode="auto">
          <a:xfrm>
            <a:off x="5918200" y="4768144"/>
            <a:ext cx="1117600" cy="121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269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0925" y="2545960"/>
            <a:ext cx="9801375" cy="2852737"/>
          </a:xfrm>
        </p:spPr>
        <p:txBody>
          <a:bodyPr/>
          <a:lstStyle/>
          <a:p>
            <a:r>
              <a:rPr lang="en-US" dirty="0"/>
              <a:t>Defining Disability</a:t>
            </a:r>
          </a:p>
        </p:txBody>
      </p:sp>
      <p:pic>
        <p:nvPicPr>
          <p:cNvPr id="2050" name="Picture 2" descr="Image may contain: 1 person, smiling, stand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98" t="23182" r="22507" b="3068"/>
          <a:stretch/>
        </p:blipFill>
        <p:spPr bwMode="auto">
          <a:xfrm>
            <a:off x="4637313" y="620484"/>
            <a:ext cx="2242115" cy="3494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872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375900" cy="1485900"/>
          </a:xfrm>
        </p:spPr>
        <p:txBody>
          <a:bodyPr/>
          <a:lstStyle/>
          <a:p>
            <a:r>
              <a:rPr lang="en-US" dirty="0"/>
              <a:t>How Do You See and Talk About Disability? Where is the Power?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0500" y="2171700"/>
            <a:ext cx="9601200" cy="4089400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Medical model</a:t>
            </a:r>
          </a:p>
          <a:p>
            <a:r>
              <a:rPr lang="en-US" sz="4000" dirty="0"/>
              <a:t>Moral model</a:t>
            </a:r>
          </a:p>
          <a:p>
            <a:r>
              <a:rPr lang="en-US" sz="4000" dirty="0"/>
              <a:t>Charity model</a:t>
            </a:r>
          </a:p>
          <a:p>
            <a:r>
              <a:rPr lang="en-US" sz="4000" dirty="0"/>
              <a:t>Inspirational model</a:t>
            </a:r>
          </a:p>
          <a:p>
            <a:r>
              <a:rPr lang="en-US" sz="4000" dirty="0"/>
              <a:t>Legal/civil rights definitions and model</a:t>
            </a:r>
          </a:p>
          <a:p>
            <a:r>
              <a:rPr lang="en-US" sz="4000" dirty="0"/>
              <a:t>Social model definition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8528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4700"/>
          </a:xfrm>
        </p:spPr>
        <p:txBody>
          <a:bodyPr/>
          <a:lstStyle/>
          <a:p>
            <a:r>
              <a:rPr lang="en-US" dirty="0"/>
              <a:t>Ableism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49400"/>
            <a:ext cx="9601200" cy="4318000"/>
          </a:xfrm>
        </p:spPr>
        <p:txBody>
          <a:bodyPr>
            <a:normAutofit/>
          </a:bodyPr>
          <a:lstStyle/>
          <a:p>
            <a:r>
              <a:rPr lang="en-US" sz="3200" dirty="0"/>
              <a:t>Ableism is discrimination against people with disabilities, and those perceived as having disabilities</a:t>
            </a:r>
          </a:p>
          <a:p>
            <a:r>
              <a:rPr lang="en-US" sz="3200" dirty="0"/>
              <a:t>Ableism is structural. It is part of the world we live in</a:t>
            </a:r>
          </a:p>
          <a:p>
            <a:r>
              <a:rPr lang="en-US" sz="3200" dirty="0"/>
              <a:t>People with disabilities can be </a:t>
            </a:r>
            <a:r>
              <a:rPr lang="en-US" sz="3200" dirty="0" err="1"/>
              <a:t>ableist</a:t>
            </a:r>
            <a:r>
              <a:rPr lang="en-US" sz="3200" dirty="0"/>
              <a:t> and/or experience internalized ableism</a:t>
            </a:r>
          </a:p>
          <a:p>
            <a:r>
              <a:rPr lang="en-US" sz="3200" dirty="0"/>
              <a:t>Discrimination against Deaf people is specifically called “audism”</a:t>
            </a:r>
          </a:p>
        </p:txBody>
      </p:sp>
    </p:spTree>
    <p:extLst>
      <p:ext uri="{BB962C8B-B14F-4D97-AF65-F5344CB8AC3E}">
        <p14:creationId xmlns:p14="http://schemas.microsoft.com/office/powerpoint/2010/main" val="608203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14900" y="2460689"/>
            <a:ext cx="5610053" cy="2852737"/>
          </a:xfrm>
        </p:spPr>
        <p:txBody>
          <a:bodyPr>
            <a:normAutofit fontScale="90000"/>
          </a:bodyPr>
          <a:lstStyle/>
          <a:p>
            <a:r>
              <a:rPr lang="en-US" dirty="0"/>
              <a:t>Disability as a social justice movement</a:t>
            </a:r>
          </a:p>
        </p:txBody>
      </p:sp>
      <p:pic>
        <p:nvPicPr>
          <p:cNvPr id="5122" name="Picture 2" descr="Image result for section 504 protest loma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18" y="1158875"/>
            <a:ext cx="3724275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052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10303329" cy="1485900"/>
          </a:xfrm>
        </p:spPr>
        <p:txBody>
          <a:bodyPr/>
          <a:lstStyle/>
          <a:p>
            <a:r>
              <a:rPr lang="en-US" dirty="0"/>
              <a:t>Core Strands of the Disability Movement*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65513"/>
            <a:ext cx="9601200" cy="4653643"/>
          </a:xfrm>
        </p:spPr>
        <p:txBody>
          <a:bodyPr>
            <a:normAutofit/>
          </a:bodyPr>
          <a:lstStyle/>
          <a:p>
            <a:r>
              <a:rPr lang="en-US" sz="2400" dirty="0"/>
              <a:t>Independent Living</a:t>
            </a:r>
          </a:p>
          <a:p>
            <a:r>
              <a:rPr lang="en-US" sz="2400" dirty="0"/>
              <a:t>Self Advocacy</a:t>
            </a:r>
          </a:p>
          <a:p>
            <a:r>
              <a:rPr lang="en-US" sz="2400" dirty="0"/>
              <a:t>Psychiatric Survivors</a:t>
            </a:r>
          </a:p>
          <a:p>
            <a:r>
              <a:rPr lang="en-US" sz="2400" dirty="0"/>
              <a:t>Neurodiversity/Autistics</a:t>
            </a:r>
          </a:p>
          <a:p>
            <a:r>
              <a:rPr lang="en-US" sz="2400" dirty="0"/>
              <a:t>Parents</a:t>
            </a:r>
          </a:p>
          <a:p>
            <a:r>
              <a:rPr lang="en-US" sz="2400" dirty="0"/>
              <a:t>Legal Advocates/Rights Advocates</a:t>
            </a:r>
          </a:p>
          <a:p>
            <a:r>
              <a:rPr lang="en-US" sz="2400" dirty="0"/>
              <a:t>Disability Justice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*These are some of the strands, not all!</a:t>
            </a:r>
          </a:p>
        </p:txBody>
      </p:sp>
    </p:spTree>
    <p:extLst>
      <p:ext uri="{BB962C8B-B14F-4D97-AF65-F5344CB8AC3E}">
        <p14:creationId xmlns:p14="http://schemas.microsoft.com/office/powerpoint/2010/main" val="1242458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6143" y="582612"/>
            <a:ext cx="9601200" cy="865414"/>
          </a:xfrm>
        </p:spPr>
        <p:txBody>
          <a:bodyPr/>
          <a:lstStyle/>
          <a:p>
            <a:r>
              <a:rPr lang="en-US" dirty="0"/>
              <a:t>A Word on ADAPT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65514"/>
            <a:ext cx="6606949" cy="4201886"/>
          </a:xfrm>
        </p:spPr>
        <p:txBody>
          <a:bodyPr>
            <a:normAutofit/>
          </a:bodyPr>
          <a:lstStyle/>
          <a:p>
            <a:r>
              <a:rPr lang="en-US" sz="2800" dirty="0"/>
              <a:t>Local chapter has met at Access Living since 1983</a:t>
            </a:r>
          </a:p>
          <a:p>
            <a:r>
              <a:rPr lang="en-US" sz="2800" dirty="0"/>
              <a:t>Key role in fighting attacks on Medicaid</a:t>
            </a:r>
          </a:p>
          <a:p>
            <a:r>
              <a:rPr lang="en-US" sz="2800" dirty="0"/>
              <a:t>Core issue: home and community based services as a civil right</a:t>
            </a:r>
          </a:p>
          <a:p>
            <a:r>
              <a:rPr lang="en-US" sz="2800" dirty="0"/>
              <a:t>Undergoing leadership shift</a:t>
            </a:r>
          </a:p>
        </p:txBody>
      </p:sp>
      <p:pic>
        <p:nvPicPr>
          <p:cNvPr id="6146" name="Picture 2" descr="Image result for adapt disability righ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0820" y="1015319"/>
            <a:ext cx="2994251" cy="399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211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53" y="2574989"/>
            <a:ext cx="9612971" cy="2852737"/>
          </a:xfrm>
        </p:spPr>
        <p:txBody>
          <a:bodyPr/>
          <a:lstStyle/>
          <a:p>
            <a:r>
              <a:rPr lang="en-US" dirty="0"/>
              <a:t>Disability justice</a:t>
            </a:r>
          </a:p>
        </p:txBody>
      </p:sp>
      <p:pic>
        <p:nvPicPr>
          <p:cNvPr id="4098" name="Picture 2" descr="Image result for leah lakshmi piepzna-samarasin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689" y="561471"/>
            <a:ext cx="2579915" cy="343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69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10243"/>
            <a:ext cx="9601200" cy="734786"/>
          </a:xfrm>
        </p:spPr>
        <p:txBody>
          <a:bodyPr>
            <a:normAutofit fontScale="90000"/>
          </a:bodyPr>
          <a:lstStyle/>
          <a:p>
            <a:r>
              <a:rPr lang="en-US" dirty="0"/>
              <a:t>10 PRINCIPLES OF DISABILITY JUSTICE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75657"/>
            <a:ext cx="9601200" cy="5225144"/>
          </a:xfrm>
        </p:spPr>
        <p:txBody>
          <a:bodyPr>
            <a:normAutofit/>
          </a:bodyPr>
          <a:lstStyle/>
          <a:p>
            <a:r>
              <a:rPr lang="en-US" b="1" dirty="0"/>
              <a:t>INTERSECTIONALITY </a:t>
            </a:r>
          </a:p>
          <a:p>
            <a:r>
              <a:rPr lang="en-US" b="1" dirty="0"/>
              <a:t>LEADERSHIP OF THOSE MOST IMPACTED  </a:t>
            </a:r>
          </a:p>
          <a:p>
            <a:r>
              <a:rPr lang="en-US" b="1" dirty="0"/>
              <a:t>ANTI-CAPITALIST POLITIC </a:t>
            </a:r>
          </a:p>
          <a:p>
            <a:r>
              <a:rPr lang="en-US" b="1" dirty="0"/>
              <a:t>COMMITMENT TO CROSS-MOVEMENT ORGANIZING</a:t>
            </a:r>
          </a:p>
          <a:p>
            <a:r>
              <a:rPr lang="en-US" b="1" dirty="0"/>
              <a:t>RECOGNIZING WHOLENESS </a:t>
            </a:r>
          </a:p>
          <a:p>
            <a:r>
              <a:rPr lang="en-US" b="1" dirty="0"/>
              <a:t>SUSTAINABILITY </a:t>
            </a:r>
          </a:p>
          <a:p>
            <a:r>
              <a:rPr lang="en-US" b="1" dirty="0"/>
              <a:t>COMMITMENT TO CROSS-DISABILITY SOLIDARITY </a:t>
            </a:r>
          </a:p>
          <a:p>
            <a:r>
              <a:rPr lang="en-US" b="1" dirty="0"/>
              <a:t>INTERDEPENDENCE </a:t>
            </a:r>
          </a:p>
          <a:p>
            <a:r>
              <a:rPr lang="en-US" b="1" dirty="0"/>
              <a:t>COLLECTIVE ACCESS </a:t>
            </a:r>
          </a:p>
          <a:p>
            <a:r>
              <a:rPr lang="en-US" b="1" dirty="0"/>
              <a:t>COLLECTIVE LIBERATION</a:t>
            </a:r>
          </a:p>
          <a:p>
            <a:pPr marL="0" indent="0">
              <a:buNone/>
            </a:pPr>
            <a:r>
              <a:rPr lang="en-US" dirty="0"/>
              <a:t>SOURCE: Sins Invalid, </a:t>
            </a:r>
            <a:r>
              <a:rPr lang="en-US" dirty="0">
                <a:hlinkClick r:id="rId2"/>
              </a:rPr>
              <a:t>www.sinsinvalid.org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9106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1519</TotalTime>
  <Words>513</Words>
  <Application>Microsoft Office PowerPoint</Application>
  <PresentationFormat>Widescreen</PresentationFormat>
  <Paragraphs>95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Franklin Gothic Book</vt:lpstr>
      <vt:lpstr>Crop</vt:lpstr>
      <vt:lpstr>Moving Towards Inclusive Advocacy:  Building Disability Power</vt:lpstr>
      <vt:lpstr>Defining Disability</vt:lpstr>
      <vt:lpstr>How Do You See and Talk About Disability? Where is the Power?</vt:lpstr>
      <vt:lpstr>Ableism</vt:lpstr>
      <vt:lpstr>Disability as a social justice movement</vt:lpstr>
      <vt:lpstr>Core Strands of the Disability Movement*</vt:lpstr>
      <vt:lpstr>A Word on ADAPT</vt:lpstr>
      <vt:lpstr>Disability justice</vt:lpstr>
      <vt:lpstr>10 PRINCIPLES OF DISABILITY JUSTICE </vt:lpstr>
      <vt:lpstr>Learning More About Disability Justice</vt:lpstr>
      <vt:lpstr>Access Living Then and Now….</vt:lpstr>
      <vt:lpstr>Advocacy at  access living</vt:lpstr>
      <vt:lpstr>Advocacy Processes at Access Living </vt:lpstr>
      <vt:lpstr>Advocacy Topic Areas at Access Living </vt:lpstr>
      <vt:lpstr>Current issues in disability advocacy</vt:lpstr>
      <vt:lpstr>Spotlight: Healthcare is #1</vt:lpstr>
      <vt:lpstr>Sample Federal Disability Bills</vt:lpstr>
      <vt:lpstr>Take a Look at the Work of These Groups…</vt:lpstr>
      <vt:lpstr>Contact information</vt:lpstr>
    </vt:vector>
  </TitlesOfParts>
  <Company>Access Living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Towards Inclusive Advocacy:  Building Disability Power</dc:title>
  <dc:creator>Amber Smock</dc:creator>
  <cp:lastModifiedBy>Rebecca Ozaki</cp:lastModifiedBy>
  <cp:revision>15</cp:revision>
  <dcterms:created xsi:type="dcterms:W3CDTF">2019-07-29T16:28:14Z</dcterms:created>
  <dcterms:modified xsi:type="dcterms:W3CDTF">2019-07-31T20:10:56Z</dcterms:modified>
</cp:coreProperties>
</file>