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4"/>
  </p:notesMasterIdLst>
  <p:sldIdLst>
    <p:sldId id="378" r:id="rId2"/>
    <p:sldId id="388" r:id="rId3"/>
    <p:sldId id="392" r:id="rId4"/>
    <p:sldId id="700" r:id="rId5"/>
    <p:sldId id="578" r:id="rId6"/>
    <p:sldId id="409" r:id="rId7"/>
    <p:sldId id="410" r:id="rId8"/>
    <p:sldId id="403" r:id="rId9"/>
    <p:sldId id="404" r:id="rId10"/>
    <p:sldId id="412" r:id="rId11"/>
    <p:sldId id="415" r:id="rId12"/>
    <p:sldId id="405" r:id="rId13"/>
    <p:sldId id="413" r:id="rId14"/>
    <p:sldId id="406" r:id="rId15"/>
    <p:sldId id="414" r:id="rId16"/>
    <p:sldId id="407" r:id="rId17"/>
    <p:sldId id="418" r:id="rId18"/>
    <p:sldId id="384" r:id="rId19"/>
    <p:sldId id="621" r:id="rId20"/>
    <p:sldId id="416" r:id="rId21"/>
    <p:sldId id="417" r:id="rId22"/>
    <p:sldId id="430" r:id="rId23"/>
  </p:sldIdLst>
  <p:sldSz cx="12192000" cy="6858000"/>
  <p:notesSz cx="6858000" cy="9239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C860E4-DC77-4E4B-9C39-F9166308B6CE}">
          <p14:sldIdLst>
            <p14:sldId id="378"/>
            <p14:sldId id="388"/>
            <p14:sldId id="392"/>
            <p14:sldId id="700"/>
            <p14:sldId id="578"/>
            <p14:sldId id="409"/>
            <p14:sldId id="410"/>
            <p14:sldId id="403"/>
            <p14:sldId id="404"/>
            <p14:sldId id="412"/>
            <p14:sldId id="415"/>
            <p14:sldId id="405"/>
            <p14:sldId id="413"/>
            <p14:sldId id="406"/>
            <p14:sldId id="414"/>
            <p14:sldId id="407"/>
            <p14:sldId id="418"/>
            <p14:sldId id="384"/>
            <p14:sldId id="621"/>
            <p14:sldId id="416"/>
            <p14:sldId id="417"/>
            <p14:sldId id="430"/>
          </p14:sldIdLst>
        </p14:section>
        <p14:section name="Untitled Section" id="{CE5B9D5B-034E-4E8E-888B-28AED791057B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E20"/>
    <a:srgbClr val="CC0000"/>
    <a:srgbClr val="7E0000"/>
    <a:srgbClr val="6443C1"/>
    <a:srgbClr val="6E4FC5"/>
    <a:srgbClr val="4C2ECC"/>
    <a:srgbClr val="8970D0"/>
    <a:srgbClr val="4328B4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07340D-C16F-4EB8-BF99-46ED461B8E3A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D06D0A-E843-48F8-90D7-A6F4EAA2CB1C}">
      <dgm:prSet phldrT="[Text]"/>
      <dgm:spPr/>
      <dgm:t>
        <a:bodyPr/>
        <a:lstStyle/>
        <a:p>
          <a:r>
            <a:rPr lang="en-US" dirty="0"/>
            <a:t>Current Approach</a:t>
          </a:r>
        </a:p>
      </dgm:t>
    </dgm:pt>
    <dgm:pt modelId="{0D225E1C-C366-4C9A-99C0-021A033F3659}" type="parTrans" cxnId="{9B982423-DF81-41DD-AF38-2302D88F89ED}">
      <dgm:prSet/>
      <dgm:spPr/>
      <dgm:t>
        <a:bodyPr/>
        <a:lstStyle/>
        <a:p>
          <a:endParaRPr lang="en-US"/>
        </a:p>
      </dgm:t>
    </dgm:pt>
    <dgm:pt modelId="{AF8C620E-852C-4C73-A86B-FC2C0BBC7F70}" type="sibTrans" cxnId="{9B982423-DF81-41DD-AF38-2302D88F89ED}">
      <dgm:prSet/>
      <dgm:spPr/>
      <dgm:t>
        <a:bodyPr/>
        <a:lstStyle/>
        <a:p>
          <a:endParaRPr lang="en-US"/>
        </a:p>
      </dgm:t>
    </dgm:pt>
    <dgm:pt modelId="{BFF9367B-6220-4601-8F32-86330E28BCF0}">
      <dgm:prSet phldrT="[Text]" custT="1"/>
      <dgm:spPr/>
      <dgm:t>
        <a:bodyPr/>
        <a:lstStyle/>
        <a:p>
          <a:r>
            <a:rPr lang="en-US" sz="2400" dirty="0"/>
            <a:t>Preventable deaths</a:t>
          </a:r>
        </a:p>
      </dgm:t>
    </dgm:pt>
    <dgm:pt modelId="{687FECBC-BD43-4A30-BEF7-1780DCE6E468}" type="parTrans" cxnId="{E14FE5D4-E6F8-43B5-806F-784BB77BE74D}">
      <dgm:prSet/>
      <dgm:spPr/>
      <dgm:t>
        <a:bodyPr/>
        <a:lstStyle/>
        <a:p>
          <a:endParaRPr lang="en-US"/>
        </a:p>
      </dgm:t>
    </dgm:pt>
    <dgm:pt modelId="{557F99E2-143E-49B0-97F7-9E43A5212990}" type="sibTrans" cxnId="{E14FE5D4-E6F8-43B5-806F-784BB77BE74D}">
      <dgm:prSet/>
      <dgm:spPr/>
      <dgm:t>
        <a:bodyPr/>
        <a:lstStyle/>
        <a:p>
          <a:endParaRPr lang="en-US"/>
        </a:p>
      </dgm:t>
    </dgm:pt>
    <dgm:pt modelId="{35DCCFF9-6BCB-40B3-8C95-4789811E5B3D}">
      <dgm:prSet phldrT="[Text]" custT="1"/>
      <dgm:spPr/>
      <dgm:t>
        <a:bodyPr/>
        <a:lstStyle/>
        <a:p>
          <a:r>
            <a:rPr lang="en-US" sz="2400" dirty="0"/>
            <a:t>Mass incarceration </a:t>
          </a:r>
        </a:p>
      </dgm:t>
    </dgm:pt>
    <dgm:pt modelId="{7233B97D-4DDC-478E-9F65-6019C9A1D130}" type="parTrans" cxnId="{CBE3BD8B-0826-4DBA-91E3-A52DF8719ABC}">
      <dgm:prSet/>
      <dgm:spPr/>
      <dgm:t>
        <a:bodyPr/>
        <a:lstStyle/>
        <a:p>
          <a:endParaRPr lang="en-US"/>
        </a:p>
      </dgm:t>
    </dgm:pt>
    <dgm:pt modelId="{3259CA7E-6BE1-4BF3-93DD-8C65155AD99D}" type="sibTrans" cxnId="{CBE3BD8B-0826-4DBA-91E3-A52DF8719ABC}">
      <dgm:prSet/>
      <dgm:spPr/>
      <dgm:t>
        <a:bodyPr/>
        <a:lstStyle/>
        <a:p>
          <a:endParaRPr lang="en-US"/>
        </a:p>
      </dgm:t>
    </dgm:pt>
    <dgm:pt modelId="{A182C5C5-89E2-41FC-8DB7-E8027EA06810}">
      <dgm:prSet phldrT="[Text]"/>
      <dgm:spPr/>
      <dgm:t>
        <a:bodyPr/>
        <a:lstStyle/>
        <a:p>
          <a:r>
            <a:rPr lang="en-US" dirty="0"/>
            <a:t>SCS</a:t>
          </a:r>
        </a:p>
      </dgm:t>
    </dgm:pt>
    <dgm:pt modelId="{ED5F7408-970A-42E3-8530-6D607D71AFAB}" type="parTrans" cxnId="{84A385C0-51F7-4F6B-9514-4B4E2E7ED45C}">
      <dgm:prSet/>
      <dgm:spPr/>
      <dgm:t>
        <a:bodyPr/>
        <a:lstStyle/>
        <a:p>
          <a:endParaRPr lang="en-US"/>
        </a:p>
      </dgm:t>
    </dgm:pt>
    <dgm:pt modelId="{EDB96E67-B175-41E1-BD47-D97BB71807F8}" type="sibTrans" cxnId="{84A385C0-51F7-4F6B-9514-4B4E2E7ED45C}">
      <dgm:prSet/>
      <dgm:spPr/>
      <dgm:t>
        <a:bodyPr/>
        <a:lstStyle/>
        <a:p>
          <a:endParaRPr lang="en-US"/>
        </a:p>
      </dgm:t>
    </dgm:pt>
    <dgm:pt modelId="{9373B8F4-25B5-48C6-82FD-91636E8669E4}">
      <dgm:prSet phldrT="[Text]" custT="1"/>
      <dgm:spPr/>
      <dgm:t>
        <a:bodyPr/>
        <a:lstStyle/>
        <a:p>
          <a:r>
            <a:rPr lang="en-US" sz="2400" dirty="0"/>
            <a:t>Safer </a:t>
          </a:r>
        </a:p>
        <a:p>
          <a:r>
            <a:rPr lang="en-US" sz="2400" dirty="0"/>
            <a:t>communities</a:t>
          </a:r>
        </a:p>
      </dgm:t>
    </dgm:pt>
    <dgm:pt modelId="{36DCB8C8-369C-4A4A-B5DB-6636485A8212}" type="parTrans" cxnId="{40A324B7-75D3-4FAA-B1BE-273BA9956A7A}">
      <dgm:prSet/>
      <dgm:spPr/>
      <dgm:t>
        <a:bodyPr/>
        <a:lstStyle/>
        <a:p>
          <a:endParaRPr lang="en-US"/>
        </a:p>
      </dgm:t>
    </dgm:pt>
    <dgm:pt modelId="{BF09EFA5-39B4-475F-95D0-0F660F87A59F}" type="sibTrans" cxnId="{40A324B7-75D3-4FAA-B1BE-273BA9956A7A}">
      <dgm:prSet/>
      <dgm:spPr/>
      <dgm:t>
        <a:bodyPr/>
        <a:lstStyle/>
        <a:p>
          <a:endParaRPr lang="en-US"/>
        </a:p>
      </dgm:t>
    </dgm:pt>
    <dgm:pt modelId="{E818C807-3A61-447B-9ECE-E24CF819C496}">
      <dgm:prSet phldrT="[Text]" custT="1"/>
      <dgm:spPr/>
      <dgm:t>
        <a:bodyPr/>
        <a:lstStyle/>
        <a:p>
          <a:r>
            <a:rPr lang="en-US" sz="2400" dirty="0"/>
            <a:t>Better </a:t>
          </a:r>
        </a:p>
        <a:p>
          <a:r>
            <a:rPr lang="en-US" sz="2400" dirty="0"/>
            <a:t>health</a:t>
          </a:r>
        </a:p>
      </dgm:t>
    </dgm:pt>
    <dgm:pt modelId="{8BA66278-4E94-4278-ADED-B5BD95059C78}" type="parTrans" cxnId="{3C10CB7D-DD1E-440C-95FD-CAEC6CAE41BC}">
      <dgm:prSet/>
      <dgm:spPr/>
      <dgm:t>
        <a:bodyPr/>
        <a:lstStyle/>
        <a:p>
          <a:endParaRPr lang="en-US"/>
        </a:p>
      </dgm:t>
    </dgm:pt>
    <dgm:pt modelId="{39A1124E-8CC5-4812-A42C-E0905ACAB1A7}" type="sibTrans" cxnId="{3C10CB7D-DD1E-440C-95FD-CAEC6CAE41BC}">
      <dgm:prSet/>
      <dgm:spPr/>
      <dgm:t>
        <a:bodyPr/>
        <a:lstStyle/>
        <a:p>
          <a:endParaRPr lang="en-US"/>
        </a:p>
      </dgm:t>
    </dgm:pt>
    <dgm:pt modelId="{617FA5C5-0AC2-482E-9559-3236882F47FD}">
      <dgm:prSet phldrT="[Text]" custT="1"/>
      <dgm:spPr/>
      <dgm:t>
        <a:bodyPr/>
        <a:lstStyle/>
        <a:p>
          <a:r>
            <a:rPr lang="en-US" sz="2400" dirty="0"/>
            <a:t>Preservation of life</a:t>
          </a:r>
        </a:p>
      </dgm:t>
    </dgm:pt>
    <dgm:pt modelId="{E84B56E3-B448-41F8-8E0A-869B5975CABE}" type="parTrans" cxnId="{AA190836-0D48-4F48-92A8-E5AA0752CD40}">
      <dgm:prSet/>
      <dgm:spPr/>
      <dgm:t>
        <a:bodyPr/>
        <a:lstStyle/>
        <a:p>
          <a:endParaRPr lang="en-US"/>
        </a:p>
      </dgm:t>
    </dgm:pt>
    <dgm:pt modelId="{753732C5-3A66-4A4A-93E3-F166C47B26D4}" type="sibTrans" cxnId="{AA190836-0D48-4F48-92A8-E5AA0752CD40}">
      <dgm:prSet/>
      <dgm:spPr/>
      <dgm:t>
        <a:bodyPr/>
        <a:lstStyle/>
        <a:p>
          <a:endParaRPr lang="en-US"/>
        </a:p>
      </dgm:t>
    </dgm:pt>
    <dgm:pt modelId="{18478F72-0447-4CD5-9BB7-950BAE2589B9}" type="pres">
      <dgm:prSet presAssocID="{5E07340D-C16F-4EB8-BF99-46ED461B8E3A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1BCB2C-79EA-4E7D-8A83-0056462C5B18}" type="pres">
      <dgm:prSet presAssocID="{5E07340D-C16F-4EB8-BF99-46ED461B8E3A}" presName="dummyMaxCanvas" presStyleCnt="0"/>
      <dgm:spPr/>
    </dgm:pt>
    <dgm:pt modelId="{D26B78C6-1DD1-4A67-BBAB-28F1BD4A6399}" type="pres">
      <dgm:prSet presAssocID="{5E07340D-C16F-4EB8-BF99-46ED461B8E3A}" presName="parentComposite" presStyleCnt="0"/>
      <dgm:spPr/>
    </dgm:pt>
    <dgm:pt modelId="{B48E3574-BA1A-46D4-A476-C24178381B86}" type="pres">
      <dgm:prSet presAssocID="{5E07340D-C16F-4EB8-BF99-46ED461B8E3A}" presName="parent1" presStyleLbl="alignAccFollowNode1" presStyleIdx="0" presStyleCnt="4" custScaleX="81026" custScaleY="78141" custLinFactNeighborX="8752" custLinFactNeighborY="2651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D4AC8D48-A10F-4AD8-9042-B750FBA32A01}" type="pres">
      <dgm:prSet presAssocID="{5E07340D-C16F-4EB8-BF99-46ED461B8E3A}" presName="parent2" presStyleLbl="alignAccFollowNode1" presStyleIdx="1" presStyleCnt="4" custScaleX="85079" custScaleY="86388" custLinFactNeighborX="9625" custLinFactNeighborY="2651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1C8D7AFE-4004-4760-9B98-BCF6CC49C915}" type="pres">
      <dgm:prSet presAssocID="{5E07340D-C16F-4EB8-BF99-46ED461B8E3A}" presName="childrenComposite" presStyleCnt="0"/>
      <dgm:spPr/>
    </dgm:pt>
    <dgm:pt modelId="{AE9964CC-086D-4C9D-97AA-BB6517B10FB9}" type="pres">
      <dgm:prSet presAssocID="{5E07340D-C16F-4EB8-BF99-46ED461B8E3A}" presName="dummyMaxCanvas_ChildArea" presStyleCnt="0"/>
      <dgm:spPr/>
    </dgm:pt>
    <dgm:pt modelId="{2CC3118E-21E8-4B3E-BFB9-CCE7C87B2271}" type="pres">
      <dgm:prSet presAssocID="{5E07340D-C16F-4EB8-BF99-46ED461B8E3A}" presName="fulcrum" presStyleLbl="alignAccFollowNode1" presStyleIdx="2" presStyleCnt="4"/>
      <dgm:spPr/>
    </dgm:pt>
    <dgm:pt modelId="{EEFB9EB2-F2B8-4462-ADC7-B8E3445A5522}" type="pres">
      <dgm:prSet presAssocID="{5E07340D-C16F-4EB8-BF99-46ED461B8E3A}" presName="balance_23" presStyleLbl="alignAccFollowNode1" presStyleIdx="3" presStyleCnt="4">
        <dgm:presLayoutVars>
          <dgm:bulletEnabled val="1"/>
        </dgm:presLayoutVars>
      </dgm:prSet>
      <dgm:spPr/>
    </dgm:pt>
    <dgm:pt modelId="{088FF3EE-EB7A-4184-AD81-A2F422D7D9EF}" type="pres">
      <dgm:prSet presAssocID="{5E07340D-C16F-4EB8-BF99-46ED461B8E3A}" presName="right_23_1" presStyleLbl="node1" presStyleIdx="0" presStyleCnt="5" custLinFactNeighborX="-1436" custLinFactNeighborY="1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AA977B-6F09-43A7-9689-CABA4E831868}" type="pres">
      <dgm:prSet presAssocID="{5E07340D-C16F-4EB8-BF99-46ED461B8E3A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F1B97-27DA-4BA7-8908-7A178CB002BE}" type="pres">
      <dgm:prSet presAssocID="{5E07340D-C16F-4EB8-BF99-46ED461B8E3A}" presName="right_23_3" presStyleLbl="node1" presStyleIdx="2" presStyleCnt="5" custScaleY="101819" custLinFactNeighborX="-2726" custLinFactNeighborY="-3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4EC15-0041-4F1F-80AC-5AF26EFAAF45}" type="pres">
      <dgm:prSet presAssocID="{5E07340D-C16F-4EB8-BF99-46ED461B8E3A}" presName="left_23_1" presStyleLbl="node1" presStyleIdx="3" presStyleCnt="5" custScaleX="109489" custScaleY="112711" custLinFactNeighborX="929" custLinFactNeighborY="-174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4D701-C9B2-4C9D-9D34-2A466DD0F1ED}" type="pres">
      <dgm:prSet presAssocID="{5E07340D-C16F-4EB8-BF99-46ED461B8E3A}" presName="left_23_2" presStyleLbl="node1" presStyleIdx="4" presStyleCnt="5" custScaleX="107561" custScaleY="81159" custLinFactNeighborX="1196" custLinFactNeighborY="-239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1F0FC4-60FE-4914-A6AC-C150F042FF0F}" type="presOf" srcId="{35DCCFF9-6BCB-40B3-8C95-4789811E5B3D}" destId="{77E4D701-C9B2-4C9D-9D34-2A466DD0F1ED}" srcOrd="0" destOrd="0" presId="urn:microsoft.com/office/officeart/2005/8/layout/balance1"/>
    <dgm:cxn modelId="{E14FE5D4-E6F8-43B5-806F-784BB77BE74D}" srcId="{20D06D0A-E843-48F8-90D7-A6F4EAA2CB1C}" destId="{BFF9367B-6220-4601-8F32-86330E28BCF0}" srcOrd="0" destOrd="0" parTransId="{687FECBC-BD43-4A30-BEF7-1780DCE6E468}" sibTransId="{557F99E2-143E-49B0-97F7-9E43A5212990}"/>
    <dgm:cxn modelId="{3C10CB7D-DD1E-440C-95FD-CAEC6CAE41BC}" srcId="{A182C5C5-89E2-41FC-8DB7-E8027EA06810}" destId="{E818C807-3A61-447B-9ECE-E24CF819C496}" srcOrd="1" destOrd="0" parTransId="{8BA66278-4E94-4278-ADED-B5BD95059C78}" sibTransId="{39A1124E-8CC5-4812-A42C-E0905ACAB1A7}"/>
    <dgm:cxn modelId="{4E64F843-2FAC-4BF7-A317-86FF9218612E}" type="presOf" srcId="{BFF9367B-6220-4601-8F32-86330E28BCF0}" destId="{7874EC15-0041-4F1F-80AC-5AF26EFAAF45}" srcOrd="0" destOrd="0" presId="urn:microsoft.com/office/officeart/2005/8/layout/balance1"/>
    <dgm:cxn modelId="{40A324B7-75D3-4FAA-B1BE-273BA9956A7A}" srcId="{A182C5C5-89E2-41FC-8DB7-E8027EA06810}" destId="{9373B8F4-25B5-48C6-82FD-91636E8669E4}" srcOrd="0" destOrd="0" parTransId="{36DCB8C8-369C-4A4A-B5DB-6636485A8212}" sibTransId="{BF09EFA5-39B4-475F-95D0-0F660F87A59F}"/>
    <dgm:cxn modelId="{C6895C64-AEED-4115-9B40-092732C2D56A}" type="presOf" srcId="{E818C807-3A61-447B-9ECE-E24CF819C496}" destId="{8EAA977B-6F09-43A7-9689-CABA4E831868}" srcOrd="0" destOrd="0" presId="urn:microsoft.com/office/officeart/2005/8/layout/balance1"/>
    <dgm:cxn modelId="{CBE3BD8B-0826-4DBA-91E3-A52DF8719ABC}" srcId="{20D06D0A-E843-48F8-90D7-A6F4EAA2CB1C}" destId="{35DCCFF9-6BCB-40B3-8C95-4789811E5B3D}" srcOrd="1" destOrd="0" parTransId="{7233B97D-4DDC-478E-9F65-6019C9A1D130}" sibTransId="{3259CA7E-6BE1-4BF3-93DD-8C65155AD99D}"/>
    <dgm:cxn modelId="{4F707D6C-64EB-44EC-92A7-B5F50F08346C}" type="presOf" srcId="{20D06D0A-E843-48F8-90D7-A6F4EAA2CB1C}" destId="{B48E3574-BA1A-46D4-A476-C24178381B86}" srcOrd="0" destOrd="0" presId="urn:microsoft.com/office/officeart/2005/8/layout/balance1"/>
    <dgm:cxn modelId="{B153A404-8C5E-449B-9D66-BD1B8586C419}" type="presOf" srcId="{A182C5C5-89E2-41FC-8DB7-E8027EA06810}" destId="{D4AC8D48-A10F-4AD8-9042-B750FBA32A01}" srcOrd="0" destOrd="0" presId="urn:microsoft.com/office/officeart/2005/8/layout/balance1"/>
    <dgm:cxn modelId="{84A385C0-51F7-4F6B-9514-4B4E2E7ED45C}" srcId="{5E07340D-C16F-4EB8-BF99-46ED461B8E3A}" destId="{A182C5C5-89E2-41FC-8DB7-E8027EA06810}" srcOrd="1" destOrd="0" parTransId="{ED5F7408-970A-42E3-8530-6D607D71AFAB}" sibTransId="{EDB96E67-B175-41E1-BD47-D97BB71807F8}"/>
    <dgm:cxn modelId="{AA190836-0D48-4F48-92A8-E5AA0752CD40}" srcId="{A182C5C5-89E2-41FC-8DB7-E8027EA06810}" destId="{617FA5C5-0AC2-482E-9559-3236882F47FD}" srcOrd="2" destOrd="0" parTransId="{E84B56E3-B448-41F8-8E0A-869B5975CABE}" sibTransId="{753732C5-3A66-4A4A-93E3-F166C47B26D4}"/>
    <dgm:cxn modelId="{A531806E-7705-49EA-9DA5-F0E1DA388362}" type="presOf" srcId="{617FA5C5-0AC2-482E-9559-3236882F47FD}" destId="{DACF1B97-27DA-4BA7-8908-7A178CB002BE}" srcOrd="0" destOrd="0" presId="urn:microsoft.com/office/officeart/2005/8/layout/balance1"/>
    <dgm:cxn modelId="{72C305F3-3C31-45E1-8AAF-BFDC2AC28666}" type="presOf" srcId="{9373B8F4-25B5-48C6-82FD-91636E8669E4}" destId="{088FF3EE-EB7A-4184-AD81-A2F422D7D9EF}" srcOrd="0" destOrd="0" presId="urn:microsoft.com/office/officeart/2005/8/layout/balance1"/>
    <dgm:cxn modelId="{9B982423-DF81-41DD-AF38-2302D88F89ED}" srcId="{5E07340D-C16F-4EB8-BF99-46ED461B8E3A}" destId="{20D06D0A-E843-48F8-90D7-A6F4EAA2CB1C}" srcOrd="0" destOrd="0" parTransId="{0D225E1C-C366-4C9A-99C0-021A033F3659}" sibTransId="{AF8C620E-852C-4C73-A86B-FC2C0BBC7F70}"/>
    <dgm:cxn modelId="{000A7BF0-BF5E-4CD9-84CF-2CE7708EFF62}" type="presOf" srcId="{5E07340D-C16F-4EB8-BF99-46ED461B8E3A}" destId="{18478F72-0447-4CD5-9BB7-950BAE2589B9}" srcOrd="0" destOrd="0" presId="urn:microsoft.com/office/officeart/2005/8/layout/balance1"/>
    <dgm:cxn modelId="{14B2A6B2-7214-4106-9696-E67CB2C1A3B0}" type="presParOf" srcId="{18478F72-0447-4CD5-9BB7-950BAE2589B9}" destId="{A51BCB2C-79EA-4E7D-8A83-0056462C5B18}" srcOrd="0" destOrd="0" presId="urn:microsoft.com/office/officeart/2005/8/layout/balance1"/>
    <dgm:cxn modelId="{BBDF2AD9-2AED-4619-8789-40488F7049FC}" type="presParOf" srcId="{18478F72-0447-4CD5-9BB7-950BAE2589B9}" destId="{D26B78C6-1DD1-4A67-BBAB-28F1BD4A6399}" srcOrd="1" destOrd="0" presId="urn:microsoft.com/office/officeart/2005/8/layout/balance1"/>
    <dgm:cxn modelId="{FE0886CC-54F4-4431-80BB-B7B951EDBFDB}" type="presParOf" srcId="{D26B78C6-1DD1-4A67-BBAB-28F1BD4A6399}" destId="{B48E3574-BA1A-46D4-A476-C24178381B86}" srcOrd="0" destOrd="0" presId="urn:microsoft.com/office/officeart/2005/8/layout/balance1"/>
    <dgm:cxn modelId="{03A7B45E-03F9-4054-9DC7-D5CE4A25CE3F}" type="presParOf" srcId="{D26B78C6-1DD1-4A67-BBAB-28F1BD4A6399}" destId="{D4AC8D48-A10F-4AD8-9042-B750FBA32A01}" srcOrd="1" destOrd="0" presId="urn:microsoft.com/office/officeart/2005/8/layout/balance1"/>
    <dgm:cxn modelId="{237BDDB8-C408-43B2-B2B6-26E780B465BB}" type="presParOf" srcId="{18478F72-0447-4CD5-9BB7-950BAE2589B9}" destId="{1C8D7AFE-4004-4760-9B98-BCF6CC49C915}" srcOrd="2" destOrd="0" presId="urn:microsoft.com/office/officeart/2005/8/layout/balance1"/>
    <dgm:cxn modelId="{52CA828D-91AD-429F-92F5-19E7D123796D}" type="presParOf" srcId="{1C8D7AFE-4004-4760-9B98-BCF6CC49C915}" destId="{AE9964CC-086D-4C9D-97AA-BB6517B10FB9}" srcOrd="0" destOrd="0" presId="urn:microsoft.com/office/officeart/2005/8/layout/balance1"/>
    <dgm:cxn modelId="{E487C9A0-A8DE-4151-951C-BB2951D48E46}" type="presParOf" srcId="{1C8D7AFE-4004-4760-9B98-BCF6CC49C915}" destId="{2CC3118E-21E8-4B3E-BFB9-CCE7C87B2271}" srcOrd="1" destOrd="0" presId="urn:microsoft.com/office/officeart/2005/8/layout/balance1"/>
    <dgm:cxn modelId="{B918FF94-CA40-4A6E-B294-C2EDAD28435E}" type="presParOf" srcId="{1C8D7AFE-4004-4760-9B98-BCF6CC49C915}" destId="{EEFB9EB2-F2B8-4462-ADC7-B8E3445A5522}" srcOrd="2" destOrd="0" presId="urn:microsoft.com/office/officeart/2005/8/layout/balance1"/>
    <dgm:cxn modelId="{2F078D8A-D4F2-4CA8-B578-417ECBF4E207}" type="presParOf" srcId="{1C8D7AFE-4004-4760-9B98-BCF6CC49C915}" destId="{088FF3EE-EB7A-4184-AD81-A2F422D7D9EF}" srcOrd="3" destOrd="0" presId="urn:microsoft.com/office/officeart/2005/8/layout/balance1"/>
    <dgm:cxn modelId="{E23CDC4E-8D38-4E23-BA00-79FE240A1AF9}" type="presParOf" srcId="{1C8D7AFE-4004-4760-9B98-BCF6CC49C915}" destId="{8EAA977B-6F09-43A7-9689-CABA4E831868}" srcOrd="4" destOrd="0" presId="urn:microsoft.com/office/officeart/2005/8/layout/balance1"/>
    <dgm:cxn modelId="{2735E71F-0E4D-4EAB-AC6C-B211DE8127B4}" type="presParOf" srcId="{1C8D7AFE-4004-4760-9B98-BCF6CC49C915}" destId="{DACF1B97-27DA-4BA7-8908-7A178CB002BE}" srcOrd="5" destOrd="0" presId="urn:microsoft.com/office/officeart/2005/8/layout/balance1"/>
    <dgm:cxn modelId="{649269E6-BE29-4343-8A44-AB697A541F98}" type="presParOf" srcId="{1C8D7AFE-4004-4760-9B98-BCF6CC49C915}" destId="{7874EC15-0041-4F1F-80AC-5AF26EFAAF45}" srcOrd="6" destOrd="0" presId="urn:microsoft.com/office/officeart/2005/8/layout/balance1"/>
    <dgm:cxn modelId="{7DCF7E05-446D-454B-ADB8-C74336028A91}" type="presParOf" srcId="{1C8D7AFE-4004-4760-9B98-BCF6CC49C915}" destId="{77E4D701-C9B2-4C9D-9D34-2A466DD0F1ED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E3574-BA1A-46D4-A476-C24178381B86}">
      <dsp:nvSpPr>
        <dsp:cNvPr id="0" name=""/>
        <dsp:cNvSpPr/>
      </dsp:nvSpPr>
      <dsp:spPr>
        <a:xfrm>
          <a:off x="1875807" y="157236"/>
          <a:ext cx="1688632" cy="90472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Current Approach</a:t>
          </a:r>
        </a:p>
      </dsp:txBody>
      <dsp:txXfrm>
        <a:off x="1902306" y="183735"/>
        <a:ext cx="1635634" cy="851728"/>
      </dsp:txXfrm>
    </dsp:sp>
    <dsp:sp modelId="{D4AC8D48-A10F-4AD8-9042-B750FBA32A01}">
      <dsp:nvSpPr>
        <dsp:cNvPr id="0" name=""/>
        <dsp:cNvSpPr/>
      </dsp:nvSpPr>
      <dsp:spPr>
        <a:xfrm>
          <a:off x="4862080" y="109494"/>
          <a:ext cx="1773099" cy="100021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SCS</a:t>
          </a:r>
        </a:p>
      </dsp:txBody>
      <dsp:txXfrm>
        <a:off x="4891375" y="138789"/>
        <a:ext cx="1714509" cy="941621"/>
      </dsp:txXfrm>
    </dsp:sp>
    <dsp:sp modelId="{2CC3118E-21E8-4B3E-BFB9-CCE7C87B2271}">
      <dsp:nvSpPr>
        <dsp:cNvPr id="0" name=""/>
        <dsp:cNvSpPr/>
      </dsp:nvSpPr>
      <dsp:spPr>
        <a:xfrm>
          <a:off x="3629820" y="4920703"/>
          <a:ext cx="868359" cy="868359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B9EB2-F2B8-4462-ADC7-B8E3445A5522}">
      <dsp:nvSpPr>
        <dsp:cNvPr id="0" name=""/>
        <dsp:cNvSpPr/>
      </dsp:nvSpPr>
      <dsp:spPr>
        <a:xfrm rot="240000">
          <a:off x="1458126" y="4548601"/>
          <a:ext cx="5211747" cy="3644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FF3EE-EB7A-4184-AD81-A2F422D7D9EF}">
      <dsp:nvSpPr>
        <dsp:cNvPr id="0" name=""/>
        <dsp:cNvSpPr/>
      </dsp:nvSpPr>
      <dsp:spPr>
        <a:xfrm rot="240000">
          <a:off x="4556569" y="3659628"/>
          <a:ext cx="2079438" cy="968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Safer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communities</a:t>
          </a:r>
        </a:p>
      </dsp:txBody>
      <dsp:txXfrm>
        <a:off x="4603862" y="3706921"/>
        <a:ext cx="1984852" cy="874219"/>
      </dsp:txXfrm>
    </dsp:sp>
    <dsp:sp modelId="{8EAA977B-6F09-43A7-9689-CABA4E831868}">
      <dsp:nvSpPr>
        <dsp:cNvPr id="0" name=""/>
        <dsp:cNvSpPr/>
      </dsp:nvSpPr>
      <dsp:spPr>
        <a:xfrm rot="240000">
          <a:off x="4662585" y="2595378"/>
          <a:ext cx="2079438" cy="968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Better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health</a:t>
          </a:r>
        </a:p>
      </dsp:txBody>
      <dsp:txXfrm>
        <a:off x="4709878" y="2642671"/>
        <a:ext cx="1984852" cy="874219"/>
      </dsp:txXfrm>
    </dsp:sp>
    <dsp:sp modelId="{DACF1B97-27DA-4BA7-8908-7A178CB002BE}">
      <dsp:nvSpPr>
        <dsp:cNvPr id="0" name=""/>
        <dsp:cNvSpPr/>
      </dsp:nvSpPr>
      <dsp:spPr>
        <a:xfrm rot="240000">
          <a:off x="4680165" y="1530351"/>
          <a:ext cx="2078014" cy="989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Preservation of life</a:t>
          </a:r>
        </a:p>
      </dsp:txBody>
      <dsp:txXfrm>
        <a:off x="4728452" y="1578638"/>
        <a:ext cx="1981440" cy="892598"/>
      </dsp:txXfrm>
    </dsp:sp>
    <dsp:sp modelId="{7874EC15-0041-4F1F-80AC-5AF26EFAAF45}">
      <dsp:nvSpPr>
        <dsp:cNvPr id="0" name=""/>
        <dsp:cNvSpPr/>
      </dsp:nvSpPr>
      <dsp:spPr>
        <a:xfrm rot="240000">
          <a:off x="1528461" y="3171521"/>
          <a:ext cx="2274233" cy="1096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Preventable deaths</a:t>
          </a:r>
        </a:p>
      </dsp:txBody>
      <dsp:txXfrm>
        <a:off x="1582003" y="3225063"/>
        <a:ext cx="2167149" cy="989728"/>
      </dsp:txXfrm>
    </dsp:sp>
    <dsp:sp modelId="{77E4D701-C9B2-4C9D-9D34-2A466DD0F1ED}">
      <dsp:nvSpPr>
        <dsp:cNvPr id="0" name=""/>
        <dsp:cNvSpPr/>
      </dsp:nvSpPr>
      <dsp:spPr>
        <a:xfrm rot="240000">
          <a:off x="1617886" y="2231863"/>
          <a:ext cx="2257336" cy="746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Mass incarceration </a:t>
          </a:r>
        </a:p>
      </dsp:txBody>
      <dsp:txXfrm>
        <a:off x="1654324" y="2268301"/>
        <a:ext cx="2184460" cy="673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196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196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FDE3C-7AC8-4EC8-90A6-4C5A0DEB0AA0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9250" y="692150"/>
            <a:ext cx="6159500" cy="3465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8644"/>
            <a:ext cx="5486400" cy="4157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2971800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5684"/>
            <a:ext cx="2971800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A247-13C1-4E4C-8A7D-73C7DD46F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71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9250" y="692150"/>
            <a:ext cx="6159500" cy="3465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32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7D565-BEAB-44D3-821B-2DF82D5A15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2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4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A247-13C1-4E4C-8A7D-73C7DD46F1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31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9250" y="692150"/>
            <a:ext cx="6159500" cy="3465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This finding remains even after adjusting for common confounding variables (age, sex, housing instability, HIV seropositivity, daily injection, public injection, incarceration, enrollment in treatment,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A247-13C1-4E4C-8A7D-73C7DD46F1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37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A247-13C1-4E4C-8A7D-73C7DD46F1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99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A247-13C1-4E4C-8A7D-73C7DD46F1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2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11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9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76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2720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15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60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46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83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58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1074400" cy="4648200"/>
          </a:xfrm>
        </p:spPr>
        <p:txBody>
          <a:bodyPr/>
          <a:lstStyle>
            <a:lvl1pPr>
              <a:buClr>
                <a:srgbClr val="B20838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1pPr>
            <a:lvl2pPr>
              <a:buClr>
                <a:srgbClr val="B20838"/>
              </a:buClr>
              <a:buFont typeface="Courier New" pitchFamily="49" charset="0"/>
              <a:buChar char="o"/>
              <a:defRPr sz="2400">
                <a:solidFill>
                  <a:schemeClr val="tx1"/>
                </a:solidFill>
              </a:defRPr>
            </a:lvl2pPr>
            <a:lvl3pPr>
              <a:buClr>
                <a:srgbClr val="B20838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>
              <a:buClr>
                <a:srgbClr val="B20838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</a:defRPr>
            </a:lvl4pPr>
            <a:lvl5pPr>
              <a:buClr>
                <a:srgbClr val="B20838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9908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6B2A-8FDD-4C97-9FC4-895CD4F5DBA8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B8C5-9D8A-434C-A0DF-000DE7B93F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1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1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7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0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7434-A541-4EE6-9016-53224E54C203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20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69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680" r:id="rId18"/>
    <p:sldLayoutId id="2147483772" r:id="rId1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94EB687-2CB2-4D22-9C13-7C373C776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7748" cy="6881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229249-6359-4651-BAAA-279B81A36E08}"/>
              </a:ext>
            </a:extLst>
          </p:cNvPr>
          <p:cNvSpPr txBox="1"/>
          <p:nvPr/>
        </p:nvSpPr>
        <p:spPr>
          <a:xfrm>
            <a:off x="1449674" y="2329666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Suzanne Carlberg-Racich, PhD, MSPH</a:t>
            </a:r>
          </a:p>
          <a:p>
            <a:endParaRPr lang="en-US" sz="2400" dirty="0">
              <a:solidFill>
                <a:prstClr val="white"/>
              </a:solidFill>
              <a:latin typeface="Calisto MT" panose="020406030505050303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887B94-E224-488B-A627-BDBB34E4D4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785" y="1948069"/>
            <a:ext cx="1168552" cy="1168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02A684-EA97-4E26-83E6-8E66178176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  <a14:imgEffect>
                      <a14:saturation sat="1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69" y="554523"/>
            <a:ext cx="2679544" cy="8011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02683DA-9416-4ABB-96B1-FD462D1B32F0}"/>
              </a:ext>
            </a:extLst>
          </p:cNvPr>
          <p:cNvSpPr txBox="1">
            <a:spLocks/>
          </p:cNvSpPr>
          <p:nvPr/>
        </p:nvSpPr>
        <p:spPr>
          <a:xfrm>
            <a:off x="0" y="577065"/>
            <a:ext cx="9220199" cy="17526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chemeClr val="tx1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Overdose Prevention Sites and Harm Reduction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664866-06F6-48FC-9B21-571120BB5E2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41" y="3741379"/>
            <a:ext cx="2514601" cy="85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C84405-AAF9-4FFD-B7FD-109EC8909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88" y="5334000"/>
            <a:ext cx="2551347" cy="850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34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69505D-E91B-4D29-AD3E-951E2A5F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664" y="246550"/>
            <a:ext cx="7765322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</a:rPr>
              <a:t>Public Health Outcome #3: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A decrease in overdose mortality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7F76A0-99D1-4B77-88D9-872E12052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24000"/>
            <a:ext cx="11506199" cy="4058751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Overdose mortality fell 35% in the immediate area surrounding Insite, and only 9% in the rest of the city 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(Marshall et al., 2011);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and in sites across Europe 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(Dolan et al., 2000)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EF2C1B-ECC1-488B-9035-DE74E7EFB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612154"/>
            <a:ext cx="2979797" cy="3973063"/>
          </a:xfrm>
          <a:prstGeom prst="rect">
            <a:avLst/>
          </a:prstGeom>
        </p:spPr>
      </p:pic>
      <p:pic>
        <p:nvPicPr>
          <p:cNvPr id="2050" name="Picture 2" descr="Image result for cost effectiveness of safer consumption sites">
            <a:extLst>
              <a:ext uri="{FF2B5EF4-FFF2-40B4-BE49-F238E27FC236}">
                <a16:creationId xmlns:a16="http://schemas.microsoft.com/office/drawing/2014/main" xmlns="" id="{9530E86C-B1B7-476A-AEE9-8F74DA18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21402"/>
            <a:ext cx="5501453" cy="36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23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6F3740-6250-48C1-AA0E-E2AAE694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339" y="0"/>
            <a:ext cx="7765322" cy="970450"/>
          </a:xfrm>
        </p:spPr>
        <p:txBody>
          <a:bodyPr/>
          <a:lstStyle/>
          <a:p>
            <a:r>
              <a:rPr lang="en-US" dirty="0"/>
              <a:t>Reduction in Premature Deaths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4EE1E9-37A9-4DB8-A962-0E3AADF12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666324"/>
            <a:ext cx="4495799" cy="4058751"/>
          </a:xfrm>
        </p:spPr>
        <p:txBody>
          <a:bodyPr>
            <a:noAutofit/>
          </a:bodyPr>
          <a:lstStyle/>
          <a:p>
            <a:r>
              <a:rPr lang="en-US" sz="2800" dirty="0"/>
              <a:t>Those who might benefit from SIF services experience high rates of premature death</a:t>
            </a:r>
          </a:p>
          <a:p>
            <a:r>
              <a:rPr lang="en-US" sz="2800" b="1" dirty="0"/>
              <a:t>SIF attendance on a weekly or greater basis is associated with a lower risk of premature death </a:t>
            </a:r>
            <a:r>
              <a:rPr lang="en-US" sz="2800" b="1" u="sng" dirty="0"/>
              <a:t>from any cause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03864F-6520-4BB5-92A7-11C8E60EBD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64" y="1115599"/>
            <a:ext cx="3829050" cy="5105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4A2118-78AA-4BD6-8DEB-2C27FB345664}"/>
              </a:ext>
            </a:extLst>
          </p:cNvPr>
          <p:cNvSpPr txBox="1"/>
          <p:nvPr/>
        </p:nvSpPr>
        <p:spPr>
          <a:xfrm>
            <a:off x="7645820" y="6331496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Credit: Zoe Dodd</a:t>
            </a:r>
          </a:p>
        </p:txBody>
      </p:sp>
    </p:spTree>
    <p:extLst>
      <p:ext uri="{BB962C8B-B14F-4D97-AF65-F5344CB8AC3E}">
        <p14:creationId xmlns:p14="http://schemas.microsoft.com/office/powerpoint/2010/main" val="1145623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BA473F-3265-4AA0-B6DD-840936251C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6400" y="1559200"/>
            <a:ext cx="9144000" cy="5051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1C0A08-3479-4ABA-BE4A-F8076B88A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232" y="275700"/>
            <a:ext cx="9144000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</a:rPr>
              <a:t>Public Health Outcome #4: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Increase in clients accessing treatment &amp;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4427B4-C616-4B08-B617-72D3450B6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783687"/>
            <a:ext cx="8968832" cy="405875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57% accessed treatment from referrals provided at Insite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sz="18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Petrar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 et al, 2007)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Even though referrals are common and requested, </a:t>
            </a:r>
            <a:r>
              <a:rPr lang="en-US" sz="2800" b="1" u="sng" dirty="0">
                <a:solidFill>
                  <a:schemeClr val="bg1"/>
                </a:solidFill>
                <a:latin typeface="Calibri" panose="020F0502020204030204" pitchFamily="34" charset="0"/>
              </a:rPr>
              <a:t>barriers persist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20% reported being wait listed and unable to access treatment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Jozaghi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 &amp; Andresen, 2013)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16% of those referred to treatment in Sydney confirmed participation in treatment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(Kimber et al, 2008)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Increases in social service and medical service uptake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(McNeil et al, 2014) </a:t>
            </a:r>
          </a:p>
        </p:txBody>
      </p:sp>
    </p:spTree>
    <p:extLst>
      <p:ext uri="{BB962C8B-B14F-4D97-AF65-F5344CB8AC3E}">
        <p14:creationId xmlns:p14="http://schemas.microsoft.com/office/powerpoint/2010/main" val="228166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safe shape">
            <a:extLst>
              <a:ext uri="{FF2B5EF4-FFF2-40B4-BE49-F238E27FC236}">
                <a16:creationId xmlns:a16="http://schemas.microsoft.com/office/drawing/2014/main" xmlns="" id="{A8451778-BA6B-457F-B82D-C53FA590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9" y="57684"/>
            <a:ext cx="2935231" cy="195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86D66-0DA5-4094-9801-B47427D6D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064" y="588291"/>
            <a:ext cx="5174068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</a:rPr>
              <a:t>Public Health Outcome #5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A decrease in costs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7A422939-D83D-4138-B61B-54D00A6EC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044702"/>
            <a:ext cx="11506200" cy="4797977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</a:rPr>
              <a:t>Insite prevents 35 HIV cases and 3 deaths per year, </a:t>
            </a:r>
            <a:r>
              <a:rPr lang="en-US" sz="2800" b="1" u="sng" dirty="0">
                <a:effectLst/>
                <a:latin typeface="Calibri" panose="020F0502020204030204" pitchFamily="34" charset="0"/>
              </a:rPr>
              <a:t>saving $6 million annually </a:t>
            </a:r>
            <a:r>
              <a:rPr lang="en-US" sz="2800" i="1" dirty="0">
                <a:effectLst/>
                <a:latin typeface="Calibri" panose="020F0502020204030204" pitchFamily="34" charset="0"/>
              </a:rPr>
              <a:t>(Andresen &amp; Boyd, 2010)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</a:rPr>
              <a:t>Another analysis factored decreased needle sharing, increased safer injection behaviors, and increased referrals to MAT – </a:t>
            </a:r>
            <a:r>
              <a:rPr lang="en-US" sz="2800" b="1" u="sng" dirty="0">
                <a:effectLst/>
                <a:latin typeface="Calibri" panose="020F0502020204030204" pitchFamily="34" charset="0"/>
              </a:rPr>
              <a:t>the net savings was $18 million and almost 1,200 life years gained</a:t>
            </a:r>
            <a:r>
              <a:rPr lang="en-US" sz="2800" dirty="0">
                <a:effectLst/>
                <a:latin typeface="Calibri" panose="020F0502020204030204" pitchFamily="34" charset="0"/>
              </a:rPr>
              <a:t> </a:t>
            </a:r>
            <a:r>
              <a:rPr lang="en-US" sz="2800" i="1" dirty="0">
                <a:effectLst/>
                <a:latin typeface="Calibri" panose="020F0502020204030204" pitchFamily="34" charset="0"/>
              </a:rPr>
              <a:t>(</a:t>
            </a:r>
            <a:r>
              <a:rPr lang="en-US" sz="2800" i="1" dirty="0" err="1">
                <a:effectLst/>
                <a:latin typeface="Calibri" panose="020F0502020204030204" pitchFamily="34" charset="0"/>
              </a:rPr>
              <a:t>Bayoumi</a:t>
            </a:r>
            <a:r>
              <a:rPr lang="en-US" sz="2800" i="1" dirty="0">
                <a:effectLst/>
                <a:latin typeface="Calibri" panose="020F0502020204030204" pitchFamily="34" charset="0"/>
              </a:rPr>
              <a:t> &amp; </a:t>
            </a:r>
            <a:r>
              <a:rPr lang="en-US" sz="2800" i="1" dirty="0" err="1">
                <a:effectLst/>
                <a:latin typeface="Calibri" panose="020F0502020204030204" pitchFamily="34" charset="0"/>
              </a:rPr>
              <a:t>Zaric</a:t>
            </a:r>
            <a:r>
              <a:rPr lang="en-US" sz="2800" i="1" dirty="0">
                <a:effectLst/>
                <a:latin typeface="Calibri" panose="020F0502020204030204" pitchFamily="34" charset="0"/>
              </a:rPr>
              <a:t>, 2008)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</a:rPr>
              <a:t>Assuming known outcomes (prevention of HIV/HCV infections, reduced soft tissue infections, reduced OD mortality, and increased treatment uptake), every $1 would save $2.33, </a:t>
            </a:r>
            <a:r>
              <a:rPr lang="en-US" sz="2800" b="1" u="sng" dirty="0">
                <a:effectLst/>
                <a:latin typeface="Calibri" panose="020F0502020204030204" pitchFamily="34" charset="0"/>
              </a:rPr>
              <a:t>saving $3.5 million annually in San Francisco</a:t>
            </a:r>
            <a:r>
              <a:rPr lang="en-US" sz="2800" b="1" dirty="0">
                <a:effectLst/>
                <a:latin typeface="Calibri" panose="020F0502020204030204" pitchFamily="34" charset="0"/>
              </a:rPr>
              <a:t> </a:t>
            </a:r>
            <a:r>
              <a:rPr lang="en-US" sz="2800" i="1" dirty="0">
                <a:effectLst/>
                <a:latin typeface="Calibri" panose="020F0502020204030204" pitchFamily="34" charset="0"/>
              </a:rPr>
              <a:t>(Irwin et al, 2017)</a:t>
            </a:r>
            <a:endParaRPr lang="en-US" sz="2800" i="1" dirty="0">
              <a:latin typeface="Calibri" panose="020F0502020204030204" pitchFamily="34" charset="0"/>
            </a:endParaRPr>
          </a:p>
        </p:txBody>
      </p:sp>
      <p:pic>
        <p:nvPicPr>
          <p:cNvPr id="8" name="Picture 2" descr="Image result for safer consumption van">
            <a:extLst>
              <a:ext uri="{FF2B5EF4-FFF2-40B4-BE49-F238E27FC236}">
                <a16:creationId xmlns:a16="http://schemas.microsoft.com/office/drawing/2014/main" xmlns="" id="{607847B6-01A7-414A-A7A1-320E258D4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131" y="93910"/>
            <a:ext cx="3201143" cy="19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48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823276-372E-40D8-8F7F-47A549112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2" y="1600200"/>
            <a:ext cx="6231728" cy="4673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1DD1B5-9597-415E-8B1D-CF1F94B22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2485"/>
            <a:ext cx="10464766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Public Heath Outcome #6: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No increases in the outcomes everyone fears!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262969-6605-499C-BB97-4A3E5AF5C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600200"/>
            <a:ext cx="5622128" cy="4704250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No increases in injection rates </a:t>
            </a:r>
            <a:r>
              <a:rPr lang="en-US" sz="2300" i="1" dirty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en-US" sz="2300" i="1" dirty="0" err="1">
                <a:solidFill>
                  <a:schemeClr val="tx1"/>
                </a:solidFill>
                <a:latin typeface="Calibri" panose="020F0502020204030204" pitchFamily="34" charset="0"/>
              </a:rPr>
              <a:t>Petrar</a:t>
            </a:r>
            <a:r>
              <a:rPr lang="en-US" sz="2300" i="1" dirty="0">
                <a:solidFill>
                  <a:schemeClr val="tx1"/>
                </a:solidFill>
                <a:latin typeface="Calibri" panose="020F0502020204030204" pitchFamily="34" charset="0"/>
              </a:rPr>
              <a:t> et al, 2007)</a:t>
            </a:r>
          </a:p>
          <a:p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No increases in relapse/resuming use </a:t>
            </a:r>
            <a:r>
              <a:rPr lang="en-US" sz="2600" i="1" dirty="0">
                <a:solidFill>
                  <a:schemeClr val="tx1"/>
                </a:solidFill>
                <a:latin typeface="Calibri" panose="020F0502020204030204" pitchFamily="34" charset="0"/>
              </a:rPr>
              <a:t>(Seeman et al, 2007)</a:t>
            </a:r>
          </a:p>
          <a:p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No increases in robbery, drug trafficking, assaults, and noted decrease in vehicle break-ins surrounding Insite </a:t>
            </a:r>
            <a:r>
              <a:rPr lang="en-US" sz="2600" i="1" dirty="0">
                <a:solidFill>
                  <a:schemeClr val="tx1"/>
                </a:solidFill>
                <a:latin typeface="Calibri" panose="020F0502020204030204" pitchFamily="34" charset="0"/>
              </a:rPr>
              <a:t>(Wood et al, 2006)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; No increase in drug trafficking in Sydney </a:t>
            </a:r>
            <a:r>
              <a:rPr lang="en-US" sz="2600" i="1" dirty="0">
                <a:solidFill>
                  <a:schemeClr val="tx1"/>
                </a:solidFill>
                <a:latin typeface="Calibri" panose="020F0502020204030204" pitchFamily="34" charset="0"/>
              </a:rPr>
              <a:t>(Freeman et al, 2005)</a:t>
            </a:r>
          </a:p>
        </p:txBody>
      </p:sp>
    </p:spTree>
    <p:extLst>
      <p:ext uri="{BB962C8B-B14F-4D97-AF65-F5344CB8AC3E}">
        <p14:creationId xmlns:p14="http://schemas.microsoft.com/office/powerpoint/2010/main" val="1686496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BB9413-77BE-4AF5-89B9-26A0FC248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48" y="1955101"/>
            <a:ext cx="6563848" cy="4922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DA42D0-DDE2-4803-A8D0-9910E1E5B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Public Health Outcome #7:</a:t>
            </a:r>
            <a:br>
              <a:rPr lang="en-US" b="1" dirty="0">
                <a:latin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</a:rPr>
              <a:t>A decrease in discarded paraphernalia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A9DD82-D71C-4B98-850A-6C13D7A10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00" y="2189649"/>
            <a:ext cx="4343399" cy="405875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Residents and business owners in Sydney noted a significant decrease in discarded litter</a:t>
            </a:r>
          </a:p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90% of residents noted at least one benefit of SIFs </a:t>
            </a:r>
            <a:r>
              <a:rPr lang="en-US" sz="1800" b="1" i="1" dirty="0">
                <a:solidFill>
                  <a:schemeClr val="tx1"/>
                </a:solidFill>
                <a:latin typeface="Calibri" panose="020F0502020204030204" pitchFamily="34" charset="0"/>
              </a:rPr>
              <a:t>(Salmon et al, 2007)</a:t>
            </a:r>
          </a:p>
        </p:txBody>
      </p:sp>
    </p:spTree>
    <p:extLst>
      <p:ext uri="{BB962C8B-B14F-4D97-AF65-F5344CB8AC3E}">
        <p14:creationId xmlns:p14="http://schemas.microsoft.com/office/powerpoint/2010/main" val="167762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D8F80B-5BCB-4E44-8059-13395B657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24000"/>
            <a:ext cx="5689600" cy="426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4925A0-EAEB-4D92-AF66-D468E17C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90120"/>
            <a:ext cx="11201400" cy="97045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Public Health Outcome #8: SCS is a Safe Haven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665E5C-5124-408C-9F45-9344099E7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91080"/>
            <a:ext cx="4981731" cy="4876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Clients prefer injecting at SCS </a:t>
            </a:r>
            <a:r>
              <a:rPr lang="en-US" sz="1800" i="1" dirty="0">
                <a:latin typeface="Calibri" panose="020F0502020204030204" pitchFamily="34" charset="0"/>
              </a:rPr>
              <a:t>(Wood et al, 2007; </a:t>
            </a:r>
            <a:r>
              <a:rPr lang="en-US" sz="1800" i="1" dirty="0" err="1">
                <a:latin typeface="Calibri" panose="020F0502020204030204" pitchFamily="34" charset="0"/>
              </a:rPr>
              <a:t>Beek</a:t>
            </a:r>
            <a:r>
              <a:rPr lang="en-US" sz="1800" i="1" dirty="0">
                <a:latin typeface="Calibri" panose="020F0502020204030204" pitchFamily="34" charset="0"/>
              </a:rPr>
              <a:t> et al., 2000)</a:t>
            </a:r>
          </a:p>
          <a:p>
            <a:r>
              <a:rPr lang="en-US" sz="2800" b="1" u="sng" dirty="0">
                <a:latin typeface="Calibri" panose="020F0502020204030204" pitchFamily="34" charset="0"/>
              </a:rPr>
              <a:t>Clients feel safer in SCS than public or private spaces </a:t>
            </a:r>
            <a:r>
              <a:rPr lang="en-US" sz="1800" i="1" dirty="0">
                <a:latin typeface="Calibri" panose="020F0502020204030204" pitchFamily="34" charset="0"/>
              </a:rPr>
              <a:t>(</a:t>
            </a:r>
            <a:r>
              <a:rPr lang="en-US" sz="1800" i="1" dirty="0" err="1">
                <a:latin typeface="Calibri" panose="020F0502020204030204" pitchFamily="34" charset="0"/>
              </a:rPr>
              <a:t>Jozaghi</a:t>
            </a:r>
            <a:r>
              <a:rPr lang="en-US" sz="1800" i="1" dirty="0">
                <a:latin typeface="Calibri" panose="020F0502020204030204" pitchFamily="34" charset="0"/>
              </a:rPr>
              <a:t> et al, 2014; </a:t>
            </a:r>
            <a:r>
              <a:rPr lang="en-US" sz="1800" i="1" dirty="0" err="1">
                <a:latin typeface="Calibri" panose="020F0502020204030204" pitchFamily="34" charset="0"/>
              </a:rPr>
              <a:t>Jozaghi</a:t>
            </a:r>
            <a:r>
              <a:rPr lang="en-US" sz="1800" i="1" dirty="0">
                <a:latin typeface="Calibri" panose="020F0502020204030204" pitchFamily="34" charset="0"/>
              </a:rPr>
              <a:t>, Reid &amp; </a:t>
            </a:r>
            <a:r>
              <a:rPr lang="en-US" sz="1800" i="1" dirty="0" err="1">
                <a:latin typeface="Calibri" panose="020F0502020204030204" pitchFamily="34" charset="0"/>
              </a:rPr>
              <a:t>Andresent</a:t>
            </a:r>
            <a:r>
              <a:rPr lang="en-US" sz="1800" i="1" dirty="0">
                <a:latin typeface="Calibri" panose="020F0502020204030204" pitchFamily="34" charset="0"/>
              </a:rPr>
              <a:t>, 2013; Fairbairn et al, 2008; Salmon et al., 2010)</a:t>
            </a:r>
          </a:p>
          <a:p>
            <a:r>
              <a:rPr lang="en-US" sz="2800" dirty="0">
                <a:latin typeface="Calibri" panose="020F0502020204030204" pitchFamily="34" charset="0"/>
              </a:rPr>
              <a:t>SCS as a “SAFE HAVEN” </a:t>
            </a:r>
            <a:r>
              <a:rPr lang="en-US" sz="1800" i="1" dirty="0">
                <a:latin typeface="Calibri" panose="020F0502020204030204" pitchFamily="34" charset="0"/>
              </a:rPr>
              <a:t>(Fairbairn et al, 2008; Wood et al, 2007)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D311214-5FF2-41B3-BEBA-A3B7140248E8}"/>
              </a:ext>
            </a:extLst>
          </p:cNvPr>
          <p:cNvSpPr txBox="1">
            <a:spLocks/>
          </p:cNvSpPr>
          <p:nvPr/>
        </p:nvSpPr>
        <p:spPr>
          <a:xfrm>
            <a:off x="766164" y="5791200"/>
            <a:ext cx="10896599" cy="13716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All of these outcomes are achieved while serving those at greatest risk of overdose and blood-borne illnesses </a:t>
            </a:r>
            <a:r>
              <a:rPr lang="en-US" sz="1900" b="1" i="1" dirty="0">
                <a:solidFill>
                  <a:schemeClr val="tx1"/>
                </a:solidFill>
                <a:latin typeface="Calibri" panose="020F0502020204030204" pitchFamily="34" charset="0"/>
              </a:rPr>
              <a:t>(Wood et al., 2005)</a:t>
            </a:r>
          </a:p>
        </p:txBody>
      </p:sp>
    </p:spTree>
    <p:extLst>
      <p:ext uri="{BB962C8B-B14F-4D97-AF65-F5344CB8AC3E}">
        <p14:creationId xmlns:p14="http://schemas.microsoft.com/office/powerpoint/2010/main" val="375518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E309A3-C6BE-40BB-A31E-3CC53F75B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381000"/>
            <a:ext cx="6751664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</a:rPr>
              <a:t>Why?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Safe Space, Respect, Relationships, Trust, Community-Building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466B072-FEB1-48D8-93A2-015C32246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20" y="2019300"/>
            <a:ext cx="5943600" cy="44577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1AC58B-A5F2-4796-A74C-C668CDC3E5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188"/>
            <a:ext cx="4191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84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5476ED-6950-4B2D-AEBB-3013BF478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4022448" cy="5363264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6154A2CA-618F-44C4-BE14-63AB095D6D50}"/>
              </a:ext>
            </a:extLst>
          </p:cNvPr>
          <p:cNvSpPr txBox="1">
            <a:spLocks noChangeArrowheads="1"/>
          </p:cNvSpPr>
          <p:nvPr/>
        </p:nvSpPr>
        <p:spPr>
          <a:xfrm>
            <a:off x="5410200" y="1755736"/>
            <a:ext cx="6366922" cy="498613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Trebuchet MS" pitchFamily="34" charset="0"/>
              <a:buAutoNum type="arabicPeriod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Motivated by life and health, rather than drug use status</a:t>
            </a:r>
          </a:p>
          <a:p>
            <a:pPr marL="514350" indent="-514350">
              <a:buFont typeface="Trebuchet MS" pitchFamily="34" charset="0"/>
              <a:buAutoNum type="arabicPeriod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Acknowledges that behavioral health conditions are best addressed with respectful collaboration and evidence-based services NOT systematic isolation and a criminal record</a:t>
            </a:r>
          </a:p>
          <a:p>
            <a:pPr marL="514350" indent="-514350">
              <a:buFont typeface="Trebuchet MS" pitchFamily="34" charset="0"/>
              <a:buAutoNum type="arabicPeriod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Low-threshold, Participant-driven</a:t>
            </a:r>
          </a:p>
          <a:p>
            <a:pPr marL="514350" indent="-514350">
              <a:buFont typeface="Trebuchet MS" pitchFamily="34" charset="0"/>
              <a:buAutoNum type="arabicPeriod"/>
            </a:pPr>
            <a:endParaRPr lang="en-US" altLang="en-US" dirty="0"/>
          </a:p>
          <a:p>
            <a:pPr marL="514350" indent="-514350">
              <a:buFont typeface="Trebuchet MS" pitchFamily="34" charset="0"/>
              <a:buAutoNum type="arabicPeriod"/>
            </a:pPr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800DFD-3718-462A-A76C-D6D2100C83F9}"/>
              </a:ext>
            </a:extLst>
          </p:cNvPr>
          <p:cNvSpPr txBox="1"/>
          <p:nvPr/>
        </p:nvSpPr>
        <p:spPr>
          <a:xfrm>
            <a:off x="1981200" y="6167710"/>
            <a:ext cx="2563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Photo by CRA Participant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D5712D-7226-4E76-9F13-19A0A62F7251}"/>
              </a:ext>
            </a:extLst>
          </p:cNvPr>
          <p:cNvSpPr txBox="1"/>
          <p:nvPr/>
        </p:nvSpPr>
        <p:spPr>
          <a:xfrm>
            <a:off x="6115018" y="304800"/>
            <a:ext cx="5662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Aligns with Harm Reduction Philosophy and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2E26C7-25E8-4161-832E-6EF2A75826BB}"/>
              </a:ext>
            </a:extLst>
          </p:cNvPr>
          <p:cNvSpPr txBox="1"/>
          <p:nvPr/>
        </p:nvSpPr>
        <p:spPr>
          <a:xfrm>
            <a:off x="4262291" y="122686"/>
            <a:ext cx="15749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721330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67E443-AAB3-45ED-8C78-A6BB3C980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0885"/>
            <a:ext cx="10353762" cy="970450"/>
          </a:xfrm>
        </p:spPr>
        <p:txBody>
          <a:bodyPr/>
          <a:lstStyle/>
          <a:p>
            <a:r>
              <a:rPr lang="en-US" dirty="0"/>
              <a:t>So, how do we make it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C21581-2A03-4C9F-8275-73599977F8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62800" y="2057400"/>
            <a:ext cx="4679708" cy="3311189"/>
          </a:xfrm>
        </p:spPr>
        <p:txBody>
          <a:bodyPr>
            <a:normAutofit/>
          </a:bodyPr>
          <a:lstStyle/>
          <a:p>
            <a:pPr marL="494100" indent="-457200">
              <a:buFont typeface="+mj-lt"/>
              <a:buAutoNum type="arabicPeriod"/>
            </a:pPr>
            <a:r>
              <a:rPr lang="en-US" sz="3200" dirty="0"/>
              <a:t>Advocacy</a:t>
            </a:r>
          </a:p>
          <a:p>
            <a:pPr marL="494100" indent="-457200">
              <a:buFont typeface="+mj-lt"/>
              <a:buAutoNum type="arabicPeriod"/>
            </a:pPr>
            <a:r>
              <a:rPr lang="en-US" sz="3200" dirty="0"/>
              <a:t>Policy Change</a:t>
            </a:r>
          </a:p>
          <a:p>
            <a:pPr marL="494100" indent="-457200">
              <a:buFont typeface="+mj-lt"/>
              <a:buAutoNum type="arabicPeriod"/>
            </a:pPr>
            <a:r>
              <a:rPr lang="en-US" sz="3200" dirty="0"/>
              <a:t>Creation of Formal Structures that support the human condition</a:t>
            </a:r>
          </a:p>
        </p:txBody>
      </p:sp>
      <p:pic>
        <p:nvPicPr>
          <p:cNvPr id="1026" name="Picture 2" descr="Image may contain: text">
            <a:extLst>
              <a:ext uri="{FF2B5EF4-FFF2-40B4-BE49-F238E27FC236}">
                <a16:creationId xmlns:a16="http://schemas.microsoft.com/office/drawing/2014/main" xmlns="" id="{4406B7FF-D1FA-43CF-BDD5-E6B170AC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2578"/>
            <a:ext cx="6477000" cy="560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68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26F895-7E52-42B8-87BF-9DF5CFDD0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400050"/>
            <a:ext cx="7188200" cy="53911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C478DA-D822-430C-AA4B-F2B638E09437}"/>
              </a:ext>
            </a:extLst>
          </p:cNvPr>
          <p:cNvSpPr/>
          <p:nvPr/>
        </p:nvSpPr>
        <p:spPr>
          <a:xfrm>
            <a:off x="152399" y="400050"/>
            <a:ext cx="4648201" cy="8218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Injection perpetuates individual and community-level risk for Hepatitis, HIV and other harms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</a:rPr>
              <a:t>Clients of SCS report alarming risks associated with public injection, including sexual violence against women </a:t>
            </a:r>
            <a:r>
              <a:rPr lang="en-US" sz="2400" dirty="0">
                <a:latin typeface="Calibri" panose="020F0502020204030204" pitchFamily="34" charset="0"/>
              </a:rPr>
              <a:t>(</a:t>
            </a:r>
            <a:r>
              <a:rPr lang="en-US" i="1" dirty="0" err="1">
                <a:latin typeface="Calibri" panose="020F0502020204030204" pitchFamily="34" charset="0"/>
              </a:rPr>
              <a:t>Jozaghi</a:t>
            </a:r>
            <a:r>
              <a:rPr lang="en-US" i="1" dirty="0">
                <a:latin typeface="Calibri" panose="020F0502020204030204" pitchFamily="34" charset="0"/>
              </a:rPr>
              <a:t>, Reid &amp; Andresen, 2013)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800" dirty="0">
                <a:latin typeface="Calibri" panose="020F0502020204030204" pitchFamily="34" charset="0"/>
              </a:rPr>
              <a:t>physical violence, theft, and forced sharing of drugs or money </a:t>
            </a:r>
            <a:r>
              <a:rPr lang="en-US" i="1" dirty="0">
                <a:latin typeface="Calibri" panose="020F0502020204030204" pitchFamily="34" charset="0"/>
              </a:rPr>
              <a:t>(</a:t>
            </a:r>
            <a:r>
              <a:rPr lang="en-US" i="1" dirty="0" err="1">
                <a:latin typeface="Calibri" panose="020F0502020204030204" pitchFamily="34" charset="0"/>
              </a:rPr>
              <a:t>Jozaghi</a:t>
            </a:r>
            <a:r>
              <a:rPr lang="en-US" i="1" dirty="0">
                <a:latin typeface="Calibri" panose="020F0502020204030204" pitchFamily="34" charset="0"/>
              </a:rPr>
              <a:t>, Reid &amp; Andresen, 2013; Wood et al, 2007)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3A64F3-01D1-41A8-9CF7-E5B65F93D881}"/>
              </a:ext>
            </a:extLst>
          </p:cNvPr>
          <p:cNvSpPr txBox="1"/>
          <p:nvPr/>
        </p:nvSpPr>
        <p:spPr>
          <a:xfrm>
            <a:off x="7391400" y="6010857"/>
            <a:ext cx="327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Photo by CRA Participant</a:t>
            </a:r>
          </a:p>
        </p:txBody>
      </p:sp>
    </p:spTree>
    <p:extLst>
      <p:ext uri="{BB962C8B-B14F-4D97-AF65-F5344CB8AC3E}">
        <p14:creationId xmlns:p14="http://schemas.microsoft.com/office/powerpoint/2010/main" val="3822250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E64C48-D64B-4584-BAD8-E26CD133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376" y="-19987"/>
            <a:ext cx="9372600" cy="970450"/>
          </a:xfrm>
        </p:spPr>
        <p:txBody>
          <a:bodyPr>
            <a:normAutofit/>
          </a:bodyPr>
          <a:lstStyle/>
          <a:p>
            <a:r>
              <a:rPr lang="en-US" dirty="0"/>
              <a:t>So, how do we make it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EF7BE3-ADA6-4405-8651-59D49136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0" y="1981200"/>
            <a:ext cx="3962400" cy="4058751"/>
          </a:xfrm>
        </p:spPr>
        <p:txBody>
          <a:bodyPr/>
          <a:lstStyle/>
          <a:p>
            <a:pPr marL="36900" indent="0">
              <a:buNone/>
            </a:pPr>
            <a:r>
              <a:rPr lang="en-US" sz="3600" dirty="0"/>
              <a:t>Direct Community Action to preserve human life and dignity</a:t>
            </a:r>
          </a:p>
          <a:p>
            <a:pPr marL="3690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C8DE22-A817-4699-970A-A190D5A70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13511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296F35-472B-4EC7-8BBA-50EAB8A67D24}"/>
              </a:ext>
            </a:extLst>
          </p:cNvPr>
          <p:cNvSpPr txBox="1"/>
          <p:nvPr/>
        </p:nvSpPr>
        <p:spPr>
          <a:xfrm>
            <a:off x="2590800" y="6488668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Credit: Zoe Dodd</a:t>
            </a:r>
          </a:p>
        </p:txBody>
      </p:sp>
    </p:spTree>
    <p:extLst>
      <p:ext uri="{BB962C8B-B14F-4D97-AF65-F5344CB8AC3E}">
        <p14:creationId xmlns:p14="http://schemas.microsoft.com/office/powerpoint/2010/main" val="333052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28205A-777C-4E66-9793-5C399CECC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4984"/>
            <a:ext cx="10353762" cy="970450"/>
          </a:xfrm>
        </p:spPr>
        <p:txBody>
          <a:bodyPr/>
          <a:lstStyle/>
          <a:p>
            <a:r>
              <a:rPr lang="en-US" dirty="0"/>
              <a:t>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29BCB-E740-4314-9DDA-2092BBCDA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1447800"/>
            <a:ext cx="6096000" cy="5179463"/>
          </a:xfrm>
        </p:spPr>
        <p:txBody>
          <a:bodyPr>
            <a:normAutofit fontScale="92500" lnSpcReduction="20000"/>
          </a:bodyPr>
          <a:lstStyle/>
          <a:p>
            <a:pPr marL="36900" indent="0" algn="ctr">
              <a:buNone/>
            </a:pPr>
            <a:r>
              <a:rPr lang="en-US" sz="2800" b="1" u="sng" dirty="0"/>
              <a:t>SCS works to keep people alive, safe, disease-free, and connected to others</a:t>
            </a:r>
          </a:p>
          <a:p>
            <a:r>
              <a:rPr lang="en-US" sz="2600" dirty="0"/>
              <a:t>As a society, we place significant scrutiny on harm reduction approaches, requiring extensive time and resources from already strapped, chronically- underfunded programs</a:t>
            </a:r>
          </a:p>
          <a:p>
            <a:r>
              <a:rPr lang="en-US" sz="2600" dirty="0"/>
              <a:t>We need to apply the same scrutiny on the outcomes related to our current policies – The outcomes associated with our punitive approach are vast and devastating! </a:t>
            </a:r>
          </a:p>
          <a:p>
            <a:endParaRPr lang="en-US" sz="2400" dirty="0"/>
          </a:p>
          <a:p>
            <a:pPr marL="36900" indent="0" algn="ctr">
              <a:buNone/>
            </a:pPr>
            <a:r>
              <a:rPr lang="en-US" sz="2400" dirty="0"/>
              <a:t>When you consider the two options, which one is a better choice?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180F2F-6970-4564-B114-C492C0ED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17EE-BA4B-4FBC-949B-E980C1B34ABF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6E14BE6E-4545-47EC-B83A-0B417CBEDC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548948"/>
              </p:ext>
            </p:extLst>
          </p:nvPr>
        </p:nvGraphicFramePr>
        <p:xfrm>
          <a:off x="-990600" y="838200"/>
          <a:ext cx="8128000" cy="5789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2C9D5C-5471-43BA-8757-706685B52DB3}"/>
              </a:ext>
            </a:extLst>
          </p:cNvPr>
          <p:cNvSpPr txBox="1"/>
          <p:nvPr/>
        </p:nvSpPr>
        <p:spPr>
          <a:xfrm rot="237442">
            <a:off x="2286198" y="5311688"/>
            <a:ext cx="157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46094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119999-6BFB-4159-A322-3313E7DF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0375"/>
            <a:ext cx="6999426" cy="85725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/>
              <a:t>With gratitude for the participants who shared their photos.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Contact me at:</a:t>
            </a:r>
            <a:br>
              <a:rPr lang="en-US" b="1" dirty="0"/>
            </a:br>
            <a:r>
              <a:rPr lang="en-US" b="1" dirty="0"/>
              <a:t>scarlber@depaul.edu</a:t>
            </a:r>
            <a:br>
              <a:rPr lang="en-US" b="1" dirty="0"/>
            </a:br>
            <a:r>
              <a:rPr lang="en-US" b="1" dirty="0"/>
              <a:t>or Suzanne@anypositivechange.org</a:t>
            </a:r>
            <a:endParaRPr lang="en-US" cap="none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60A0A43-32B6-4ADD-B357-0F6B0F446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99426" y="304800"/>
            <a:ext cx="4686299" cy="624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5DB52D-8DF5-4275-A8F8-FEA3E783A0C0}"/>
              </a:ext>
            </a:extLst>
          </p:cNvPr>
          <p:cNvSpPr txBox="1"/>
          <p:nvPr/>
        </p:nvSpPr>
        <p:spPr>
          <a:xfrm>
            <a:off x="7512307" y="6392587"/>
            <a:ext cx="3660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400" i="1" dirty="0">
                <a:solidFill>
                  <a:prstClr val="white"/>
                </a:solidFill>
                <a:latin typeface="Calibri"/>
              </a:rPr>
              <a:t>Photo by CRA Participant</a:t>
            </a:r>
          </a:p>
        </p:txBody>
      </p:sp>
    </p:spTree>
    <p:extLst>
      <p:ext uri="{BB962C8B-B14F-4D97-AF65-F5344CB8AC3E}">
        <p14:creationId xmlns:p14="http://schemas.microsoft.com/office/powerpoint/2010/main" val="3017487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DE819D-A15A-472E-81B3-122B7BE44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45" y="2492020"/>
            <a:ext cx="5124507" cy="3435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A70C1B-D73E-4C76-B799-5BCD94C98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410" y="683338"/>
            <a:ext cx="3054991" cy="5132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693065-F2AD-410D-BD90-1F7B6C87A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5927752"/>
            <a:ext cx="3328704" cy="4938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04C154-EEFF-406D-BBB2-A6F111CECD6E}"/>
              </a:ext>
            </a:extLst>
          </p:cNvPr>
          <p:cNvSpPr txBox="1"/>
          <p:nvPr/>
        </p:nvSpPr>
        <p:spPr>
          <a:xfrm>
            <a:off x="990599" y="533400"/>
            <a:ext cx="5791200" cy="1454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</a:rPr>
              <a:t>Fear of arrest, the risk of overdose, and the need for privacy, lighting and water drive people to other venues</a:t>
            </a:r>
          </a:p>
        </p:txBody>
      </p:sp>
    </p:spTree>
    <p:extLst>
      <p:ext uri="{BB962C8B-B14F-4D97-AF65-F5344CB8AC3E}">
        <p14:creationId xmlns:p14="http://schemas.microsoft.com/office/powerpoint/2010/main" val="27422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ADA6D01-D986-4BE3-9428-7E512E3181A9}"/>
              </a:ext>
            </a:extLst>
          </p:cNvPr>
          <p:cNvSpPr txBox="1">
            <a:spLocks/>
          </p:cNvSpPr>
          <p:nvPr/>
        </p:nvSpPr>
        <p:spPr>
          <a:xfrm>
            <a:off x="762000" y="4366588"/>
            <a:ext cx="10820399" cy="221221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PWID experience pervasive, ongoing stigma</a:t>
            </a:r>
            <a:endParaRPr lang="en-US" sz="280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This stigma is associated with poorer health outcomes</a:t>
            </a:r>
            <a:endParaRPr lang="en-US" sz="280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PWID are less likely to access medical, mental health, and social services</a:t>
            </a:r>
            <a:endParaRPr lang="en-US" sz="280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E207AB-E4D9-4D54-8B77-9010B5A6B663}"/>
              </a:ext>
            </a:extLst>
          </p:cNvPr>
          <p:cNvSpPr txBox="1"/>
          <p:nvPr/>
        </p:nvSpPr>
        <p:spPr>
          <a:xfrm>
            <a:off x="7543800" y="6394140"/>
            <a:ext cx="2702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Photos by CRA Participants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8A4305-3CCF-42D0-8CD8-950A873A8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27919"/>
            <a:ext cx="5562600" cy="3775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9E814C-3BAD-4C49-9E2F-9175996A3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 r="-583" b="9578"/>
          <a:stretch/>
        </p:blipFill>
        <p:spPr>
          <a:xfrm>
            <a:off x="8607650" y="327919"/>
            <a:ext cx="3276599" cy="46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F247582-D0DA-4978-8924-C4399881D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8600"/>
            <a:ext cx="4038600" cy="6272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1040A3-A812-47EC-AD59-7F18C1E00B86}"/>
              </a:ext>
            </a:extLst>
          </p:cNvPr>
          <p:cNvSpPr txBox="1"/>
          <p:nvPr/>
        </p:nvSpPr>
        <p:spPr>
          <a:xfrm>
            <a:off x="4724400" y="1524000"/>
            <a:ext cx="723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I feel like I’m marked. Because I inject drugs, it’s as if I’m contagious. People don’t want to get to know me or get too close. </a:t>
            </a:r>
          </a:p>
          <a:p>
            <a:pPr defTabSz="342900"/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As a result, I feel like the lowest form of life, forced to live off of what others throw away. </a:t>
            </a:r>
          </a:p>
          <a:p>
            <a:pPr defTabSz="342900"/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I’m not good enough to fully indulge in all that being part of a community entails. </a:t>
            </a:r>
          </a:p>
        </p:txBody>
      </p:sp>
    </p:spTree>
    <p:extLst>
      <p:ext uri="{BB962C8B-B14F-4D97-AF65-F5344CB8AC3E}">
        <p14:creationId xmlns:p14="http://schemas.microsoft.com/office/powerpoint/2010/main" val="19112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0C85D-15B5-4146-A8B4-515B9FB2E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23" y="685800"/>
            <a:ext cx="5029513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</a:rPr>
              <a:t>Sanctioned Consumption Spaces in the U.S.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B15F94-95BC-414F-9413-12E087495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84311"/>
            <a:ext cx="6381954" cy="4258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59171C-C8E1-4256-B54D-0AD103CDD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46" y="2418007"/>
            <a:ext cx="6381954" cy="425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4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chicago nightlife clubs gay">
            <a:extLst>
              <a:ext uri="{FF2B5EF4-FFF2-40B4-BE49-F238E27FC236}">
                <a16:creationId xmlns:a16="http://schemas.microsoft.com/office/drawing/2014/main" xmlns="" id="{46107CD4-97A7-4AA8-AACC-7696577D6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90682"/>
            <a:ext cx="7668095" cy="575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5B751-11B6-4191-9410-6CC3A69C9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64957"/>
            <a:ext cx="10353762" cy="97045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Sanctioned Consumption 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2E36DC-257D-4117-8294-67721BDF4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3810000" cy="5398754"/>
          </a:xfrm>
        </p:spPr>
        <p:txBody>
          <a:bodyPr>
            <a:normAutofit lnSpcReduction="10000"/>
          </a:bodyPr>
          <a:lstStyle/>
          <a:p>
            <a:pPr marL="4941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Communal</a:t>
            </a:r>
          </a:p>
          <a:p>
            <a:pPr marL="4941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Protected (elements, police)</a:t>
            </a:r>
          </a:p>
          <a:p>
            <a:pPr marL="4941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Respect individual bodily autonomy</a:t>
            </a:r>
          </a:p>
          <a:p>
            <a:pPr marL="4941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Are varied to facilitate choice</a:t>
            </a:r>
          </a:p>
          <a:p>
            <a:pPr marL="3690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NOT designed to facilitate life and health, but to sell alcohol and tobacco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A74D64-0659-4435-8DBF-625CC9DEB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04799"/>
            <a:ext cx="6484007" cy="4059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024F-8EF3-4077-A763-CB4A8A04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93" y="609600"/>
            <a:ext cx="5029202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</a:rPr>
              <a:t>Public Health </a:t>
            </a:r>
            <a:r>
              <a:rPr lang="en-US" dirty="0" smtClean="0">
                <a:latin typeface="Calibri" panose="020F0502020204030204" pitchFamily="34" charset="0"/>
              </a:rPr>
              <a:t>Outcome </a:t>
            </a:r>
            <a:r>
              <a:rPr lang="en-US" dirty="0">
                <a:latin typeface="Calibri" panose="020F0502020204030204" pitchFamily="34" charset="0"/>
              </a:rPr>
              <a:t>#1: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Less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98946-121D-49E6-A926-902A3E681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86000"/>
            <a:ext cx="9144000" cy="42672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75% of clients at Insite shifted to less risky injection behaviors  </a:t>
            </a:r>
            <a:r>
              <a:rPr lang="en-US" sz="1800" i="1" dirty="0">
                <a:latin typeface="Calibri" panose="020F0502020204030204" pitchFamily="34" charset="0"/>
              </a:rPr>
              <a:t>(</a:t>
            </a:r>
            <a:r>
              <a:rPr lang="en-US" sz="1800" i="1" dirty="0" err="1">
                <a:latin typeface="Calibri" panose="020F0502020204030204" pitchFamily="34" charset="0"/>
              </a:rPr>
              <a:t>Bayoumi</a:t>
            </a:r>
            <a:r>
              <a:rPr lang="en-US" sz="1800" i="1" dirty="0">
                <a:latin typeface="Calibri" panose="020F0502020204030204" pitchFamily="34" charset="0"/>
              </a:rPr>
              <a:t> &amp; Strike, 2012)</a:t>
            </a:r>
            <a:r>
              <a:rPr lang="en-US" sz="2200" i="1" dirty="0">
                <a:latin typeface="Calibri" panose="020F0502020204030204" pitchFamily="34" charset="0"/>
              </a:rPr>
              <a:t>, </a:t>
            </a:r>
            <a:r>
              <a:rPr lang="en-US" sz="2800" dirty="0">
                <a:latin typeface="Calibri" panose="020F0502020204030204" pitchFamily="34" charset="0"/>
              </a:rPr>
              <a:t>and 23% stopped injecting altogether </a:t>
            </a:r>
            <a:r>
              <a:rPr lang="en-US" sz="1800" i="1" dirty="0">
                <a:latin typeface="Calibri" panose="020F0502020204030204" pitchFamily="34" charset="0"/>
              </a:rPr>
              <a:t>(</a:t>
            </a:r>
            <a:r>
              <a:rPr lang="en-US" sz="1800" i="1" dirty="0" err="1">
                <a:latin typeface="Calibri" panose="020F0502020204030204" pitchFamily="34" charset="0"/>
              </a:rPr>
              <a:t>Petrar</a:t>
            </a:r>
            <a:r>
              <a:rPr lang="en-US" sz="1800" i="1" dirty="0">
                <a:latin typeface="Calibri" panose="020F0502020204030204" pitchFamily="34" charset="0"/>
              </a:rPr>
              <a:t> at al., 2007).</a:t>
            </a:r>
          </a:p>
          <a:p>
            <a:r>
              <a:rPr lang="en-US" sz="2800" dirty="0">
                <a:latin typeface="Calibri" panose="020F0502020204030204" pitchFamily="34" charset="0"/>
              </a:rPr>
              <a:t>Clients in several programs reduce sexual risk </a:t>
            </a:r>
            <a:r>
              <a:rPr lang="en-US" sz="1800" i="1" dirty="0">
                <a:latin typeface="Calibri" panose="020F0502020204030204" pitchFamily="34" charset="0"/>
              </a:rPr>
              <a:t>(Dolan et al, 2000; </a:t>
            </a:r>
            <a:r>
              <a:rPr lang="en-US" sz="1800" i="1" dirty="0" err="1">
                <a:latin typeface="Calibri" panose="020F0502020204030204" pitchFamily="34" charset="0"/>
              </a:rPr>
              <a:t>Milloy</a:t>
            </a:r>
            <a:r>
              <a:rPr lang="en-US" sz="1800" i="1" dirty="0">
                <a:latin typeface="Calibri" panose="020F0502020204030204" pitchFamily="34" charset="0"/>
              </a:rPr>
              <a:t> et al, 2010; </a:t>
            </a:r>
            <a:r>
              <a:rPr lang="en-US" sz="1800" i="1" dirty="0" err="1">
                <a:latin typeface="Calibri" panose="020F0502020204030204" pitchFamily="34" charset="0"/>
              </a:rPr>
              <a:t>Hedrich</a:t>
            </a:r>
            <a:r>
              <a:rPr lang="en-US" sz="1800" i="1" dirty="0">
                <a:latin typeface="Calibri" panose="020F0502020204030204" pitchFamily="34" charset="0"/>
              </a:rPr>
              <a:t>, Kerr &amp; Dubois-Arber, 2010), </a:t>
            </a:r>
            <a:r>
              <a:rPr lang="en-US" sz="2800" dirty="0">
                <a:latin typeface="Calibri" panose="020F0502020204030204" pitchFamily="34" charset="0"/>
              </a:rPr>
              <a:t>including: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Increases in condom use with steady partners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Increases in condom use with casual partners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Increases in consistent condom use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0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5BAA45-43AC-4A98-816C-C3CC32A28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399" y="1941490"/>
            <a:ext cx="6702945" cy="3773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7813DE-5491-4C36-AC25-1321D835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46" y="363634"/>
            <a:ext cx="7765322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</a:rPr>
              <a:t>Public Health Outcome #2: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A reduction in morbidity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414826-F9F1-48DB-BA76-5C5BE5E8C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07" y="1941491"/>
            <a:ext cx="4423593" cy="405875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Over 1,100 HIV infections averted at Insite over a 10 year period 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(Otter, 2008)</a:t>
            </a:r>
          </a:p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Decreases in HIV &amp; HCV infections, and soft tissue infections 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(Marshall et al, 2011; Wood et al, 2006; Kerr, 2005; McKnight et al, 2007; </a:t>
            </a:r>
            <a:r>
              <a:rPr lang="en-US" sz="1800" i="1" dirty="0" err="1">
                <a:solidFill>
                  <a:schemeClr val="tx1"/>
                </a:solidFill>
                <a:latin typeface="Calibri" panose="020F0502020204030204" pitchFamily="34" charset="0"/>
              </a:rPr>
              <a:t>Milloy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 et al, 2009; </a:t>
            </a:r>
            <a:r>
              <a:rPr lang="en-US" sz="1800" i="1" dirty="0" err="1">
                <a:solidFill>
                  <a:schemeClr val="tx1"/>
                </a:solidFill>
                <a:latin typeface="Calibri" panose="020F0502020204030204" pitchFamily="34" charset="0"/>
              </a:rPr>
              <a:t>Milloy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 et al, 2008; Stoltz et al, 2007)</a:t>
            </a:r>
          </a:p>
          <a:p>
            <a:pPr marL="36900" indent="0">
              <a:buNone/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92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FF747C5C-A8E8-4833-9E55-3D08FE4E48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36008</TotalTime>
  <Words>1162</Words>
  <Application>Microsoft Office PowerPoint</Application>
  <PresentationFormat>Custom</PresentationFormat>
  <Paragraphs>101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Sanctioned Consumption Spaces in the U.S.</vt:lpstr>
      <vt:lpstr>Sanctioned Consumption Spaces</vt:lpstr>
      <vt:lpstr>Public Health Outcome #1: Less Risk</vt:lpstr>
      <vt:lpstr>Public Health Outcome #2: A reduction in morbidity</vt:lpstr>
      <vt:lpstr>Public Health Outcome #3: A decrease in overdose mortality</vt:lpstr>
      <vt:lpstr>Reduction in Premature Deaths</vt:lpstr>
      <vt:lpstr>Public Health Outcome #4: Increase in clients accessing treatment &amp; care</vt:lpstr>
      <vt:lpstr>Public Health Outcome #5 A decrease in costs</vt:lpstr>
      <vt:lpstr>Public Heath Outcome #6: No increases in the outcomes everyone fears!</vt:lpstr>
      <vt:lpstr>Public Health Outcome #7: A decrease in discarded paraphernalia</vt:lpstr>
      <vt:lpstr>Public Health Outcome #8: SCS is a Safe Haven</vt:lpstr>
      <vt:lpstr>Why? Safe Space, Respect, Relationships, Trust, Community-Building</vt:lpstr>
      <vt:lpstr>PowerPoint Presentation</vt:lpstr>
      <vt:lpstr>So, how do we make it happen?</vt:lpstr>
      <vt:lpstr>So, how do we make it happen?</vt:lpstr>
      <vt:lpstr>Take Home Message</vt:lpstr>
      <vt:lpstr>With gratitude for the participants who shared their photos.  Contact me at: scarlber@depaul.edu or Suzanne@anypositivechange.org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</dc:creator>
  <cp:lastModifiedBy>Vilmarie Narloch</cp:lastModifiedBy>
  <cp:revision>216</cp:revision>
  <cp:lastPrinted>2018-06-22T06:43:53Z</cp:lastPrinted>
  <dcterms:created xsi:type="dcterms:W3CDTF">2014-10-21T21:55:49Z</dcterms:created>
  <dcterms:modified xsi:type="dcterms:W3CDTF">2019-12-12T03:32:03Z</dcterms:modified>
</cp:coreProperties>
</file>