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3.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655" r:id="rId3"/>
    <p:sldId id="593" r:id="rId4"/>
    <p:sldId id="652" r:id="rId5"/>
    <p:sldId id="648" r:id="rId6"/>
    <p:sldId id="567" r:id="rId7"/>
    <p:sldId id="650" r:id="rId8"/>
    <p:sldId id="568" r:id="rId9"/>
    <p:sldId id="638" r:id="rId10"/>
    <p:sldId id="653" r:id="rId11"/>
    <p:sldId id="65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81" d="100"/>
          <a:sy n="81" d="100"/>
        </p:scale>
        <p:origin x="-288"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dc07nas01\fs14\CDPH\PHI\EPI\Publications\Opioid%20Overdose\Infection%20Control%20Conference%202018\OpioidDeaths2008_2017.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45591197722392"/>
          <c:y val="5.0881233136530785E-2"/>
          <c:w val="0.86805862673709988"/>
          <c:h val="0.86883451497971675"/>
        </c:manualLayout>
      </c:layout>
      <c:lineChart>
        <c:grouping val="standard"/>
        <c:varyColors val="0"/>
        <c:ser>
          <c:idx val="0"/>
          <c:order val="0"/>
          <c:spPr>
            <a:ln w="53975" cap="rnd">
              <a:solidFill>
                <a:schemeClr val="accent1"/>
              </a:solidFill>
              <a:round/>
            </a:ln>
            <a:effectLst/>
          </c:spPr>
          <c:marker>
            <c:symbol val="square"/>
            <c:size val="12"/>
            <c:spPr>
              <a:solidFill>
                <a:schemeClr val="accent1"/>
              </a:solidFill>
              <a:ln w="9525">
                <a:solidFill>
                  <a:schemeClr val="accent1"/>
                </a:solidFill>
              </a:ln>
              <a:effectLst/>
            </c:spPr>
          </c:marker>
          <c:cat>
            <c:strRef>
              <c:f>VitalStats_data!$V$7:$AE$7</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VitalStats_data!$V$12:$AE$12</c:f>
              <c:numCache>
                <c:formatCode>General</c:formatCode>
                <c:ptCount val="10"/>
                <c:pt idx="0">
                  <c:v>221</c:v>
                </c:pt>
                <c:pt idx="1">
                  <c:v>207</c:v>
                </c:pt>
                <c:pt idx="2">
                  <c:v>201</c:v>
                </c:pt>
                <c:pt idx="3">
                  <c:v>142</c:v>
                </c:pt>
                <c:pt idx="4">
                  <c:v>282</c:v>
                </c:pt>
                <c:pt idx="5">
                  <c:v>300</c:v>
                </c:pt>
                <c:pt idx="6">
                  <c:v>284</c:v>
                </c:pt>
                <c:pt idx="7">
                  <c:v>330</c:v>
                </c:pt>
                <c:pt idx="8">
                  <c:v>609</c:v>
                </c:pt>
                <c:pt idx="9">
                  <c:v>637</c:v>
                </c:pt>
              </c:numCache>
            </c:numRef>
          </c:val>
          <c:smooth val="0"/>
          <c:extLst xmlns:c16r2="http://schemas.microsoft.com/office/drawing/2015/06/chart">
            <c:ext xmlns:c16="http://schemas.microsoft.com/office/drawing/2014/chart" uri="{C3380CC4-5D6E-409C-BE32-E72D297353CC}">
              <c16:uniqueId val="{00000000-3F31-4AF8-B883-DAB524AF5491}"/>
            </c:ext>
          </c:extLst>
        </c:ser>
        <c:dLbls>
          <c:showLegendKey val="0"/>
          <c:showVal val="0"/>
          <c:showCatName val="0"/>
          <c:showSerName val="0"/>
          <c:showPercent val="0"/>
          <c:showBubbleSize val="0"/>
        </c:dLbls>
        <c:marker val="1"/>
        <c:smooth val="0"/>
        <c:axId val="38415872"/>
        <c:axId val="37562624"/>
      </c:lineChart>
      <c:catAx>
        <c:axId val="38415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7562624"/>
        <c:crosses val="autoZero"/>
        <c:auto val="1"/>
        <c:lblAlgn val="ctr"/>
        <c:lblOffset val="100"/>
        <c:noMultiLvlLbl val="0"/>
      </c:catAx>
      <c:valAx>
        <c:axId val="37562624"/>
        <c:scaling>
          <c:orientation val="minMax"/>
        </c:scaling>
        <c:delete val="0"/>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Number of Deaths</a:t>
                </a:r>
              </a:p>
            </c:rich>
          </c:tx>
          <c:layout/>
          <c:overlay val="0"/>
          <c:spPr>
            <a:noFill/>
            <a:ln>
              <a:noFill/>
            </a:ln>
            <a:effectLst/>
          </c:sp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8415872"/>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944717847769032E-2"/>
          <c:y val="0.13760949803149605"/>
          <c:w val="0.85472194881889763"/>
          <c:h val="0.68998203740157482"/>
        </c:manualLayout>
      </c:layout>
      <c:barChart>
        <c:barDir val="col"/>
        <c:grouping val="clustered"/>
        <c:varyColors val="0"/>
        <c:ser>
          <c:idx val="0"/>
          <c:order val="0"/>
          <c:tx>
            <c:strRef>
              <c:f>Sheet1!$B$1</c:f>
              <c:strCache>
                <c:ptCount val="1"/>
                <c:pt idx="0">
                  <c:v>US</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2015</c:v>
                </c:pt>
                <c:pt idx="1">
                  <c:v>2016</c:v>
                </c:pt>
                <c:pt idx="2">
                  <c:v>2017</c:v>
                </c:pt>
              </c:numCache>
            </c:numRef>
          </c:cat>
          <c:val>
            <c:numRef>
              <c:f>Sheet1!$B$2:$B$4</c:f>
              <c:numCache>
                <c:formatCode>General</c:formatCode>
                <c:ptCount val="3"/>
                <c:pt idx="0">
                  <c:v>10.4</c:v>
                </c:pt>
                <c:pt idx="1">
                  <c:v>13.3</c:v>
                </c:pt>
                <c:pt idx="2">
                  <c:v>14.9</c:v>
                </c:pt>
              </c:numCache>
            </c:numRef>
          </c:val>
          <c:extLst xmlns:c16r2="http://schemas.microsoft.com/office/drawing/2015/06/chart">
            <c:ext xmlns:c16="http://schemas.microsoft.com/office/drawing/2014/chart" uri="{C3380CC4-5D6E-409C-BE32-E72D297353CC}">
              <c16:uniqueId val="{00000000-B7B3-4802-90BB-71B3F1086FEE}"/>
            </c:ext>
          </c:extLst>
        </c:ser>
        <c:ser>
          <c:idx val="1"/>
          <c:order val="1"/>
          <c:tx>
            <c:strRef>
              <c:f>Sheet1!$C$1</c:f>
              <c:strCache>
                <c:ptCount val="1"/>
                <c:pt idx="0">
                  <c:v>Illinois</c:v>
                </c:pt>
              </c:strCache>
            </c:strRef>
          </c:tx>
          <c:spPr>
            <a:solidFill>
              <a:schemeClr val="accent3">
                <a:lumMod val="75000"/>
              </a:schemeClr>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2015</c:v>
                </c:pt>
                <c:pt idx="1">
                  <c:v>2016</c:v>
                </c:pt>
                <c:pt idx="2">
                  <c:v>2017</c:v>
                </c:pt>
              </c:numCache>
            </c:numRef>
          </c:cat>
          <c:val>
            <c:numRef>
              <c:f>Sheet1!$C$2:$C$4</c:f>
              <c:numCache>
                <c:formatCode>General</c:formatCode>
                <c:ptCount val="3"/>
                <c:pt idx="0">
                  <c:v>10.7</c:v>
                </c:pt>
                <c:pt idx="1">
                  <c:v>15.5</c:v>
                </c:pt>
                <c:pt idx="2">
                  <c:v>17.2</c:v>
                </c:pt>
              </c:numCache>
            </c:numRef>
          </c:val>
          <c:extLst xmlns:c16r2="http://schemas.microsoft.com/office/drawing/2015/06/chart">
            <c:ext xmlns:c16="http://schemas.microsoft.com/office/drawing/2014/chart" uri="{C3380CC4-5D6E-409C-BE32-E72D297353CC}">
              <c16:uniqueId val="{00000001-B7B3-4802-90BB-71B3F1086FEE}"/>
            </c:ext>
          </c:extLst>
        </c:ser>
        <c:ser>
          <c:idx val="2"/>
          <c:order val="2"/>
          <c:tx>
            <c:strRef>
              <c:f>Sheet1!$D$1</c:f>
              <c:strCache>
                <c:ptCount val="1"/>
                <c:pt idx="0">
                  <c:v>Chicago</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2015</c:v>
                </c:pt>
                <c:pt idx="1">
                  <c:v>2016</c:v>
                </c:pt>
                <c:pt idx="2">
                  <c:v>2017</c:v>
                </c:pt>
              </c:numCache>
            </c:numRef>
          </c:cat>
          <c:val>
            <c:numRef>
              <c:f>Sheet1!$D$2:$D$4</c:f>
              <c:numCache>
                <c:formatCode>General</c:formatCode>
                <c:ptCount val="3"/>
                <c:pt idx="0">
                  <c:v>14.7</c:v>
                </c:pt>
                <c:pt idx="1">
                  <c:v>26.7</c:v>
                </c:pt>
                <c:pt idx="2">
                  <c:v>29.1</c:v>
                </c:pt>
              </c:numCache>
            </c:numRef>
          </c:val>
          <c:extLst xmlns:c16r2="http://schemas.microsoft.com/office/drawing/2015/06/chart">
            <c:ext xmlns:c16="http://schemas.microsoft.com/office/drawing/2014/chart" uri="{C3380CC4-5D6E-409C-BE32-E72D297353CC}">
              <c16:uniqueId val="{00000002-B7B3-4802-90BB-71B3F1086FEE}"/>
            </c:ext>
          </c:extLst>
        </c:ser>
        <c:dLbls>
          <c:showLegendKey val="0"/>
          <c:showVal val="0"/>
          <c:showCatName val="0"/>
          <c:showSerName val="0"/>
          <c:showPercent val="0"/>
          <c:showBubbleSize val="0"/>
        </c:dLbls>
        <c:gapWidth val="219"/>
        <c:overlap val="-27"/>
        <c:axId val="39918080"/>
        <c:axId val="37564928"/>
      </c:barChart>
      <c:catAx>
        <c:axId val="39918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7564928"/>
        <c:crosses val="autoZero"/>
        <c:auto val="1"/>
        <c:lblAlgn val="ctr"/>
        <c:lblOffset val="100"/>
        <c:noMultiLvlLbl val="0"/>
      </c:catAx>
      <c:valAx>
        <c:axId val="375649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99180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2015</c:v>
                </c:pt>
              </c:strCache>
            </c:strRef>
          </c:tx>
          <c:spPr>
            <a:solidFill>
              <a:schemeClr val="accent1">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All opioids</c:v>
                </c:pt>
                <c:pt idx="1">
                  <c:v>Heroin</c:v>
                </c:pt>
                <c:pt idx="2">
                  <c:v>Fentanyl</c:v>
                </c:pt>
                <c:pt idx="3">
                  <c:v>Opioid pain reliever</c:v>
                </c:pt>
                <c:pt idx="4">
                  <c:v>Methadone</c:v>
                </c:pt>
              </c:strCache>
            </c:strRef>
          </c:cat>
          <c:val>
            <c:numRef>
              <c:f>Sheet1!$B$2:$B$6</c:f>
              <c:numCache>
                <c:formatCode>General</c:formatCode>
                <c:ptCount val="5"/>
                <c:pt idx="0">
                  <c:v>15.5</c:v>
                </c:pt>
                <c:pt idx="1">
                  <c:v>12.4</c:v>
                </c:pt>
                <c:pt idx="2">
                  <c:v>2.7</c:v>
                </c:pt>
                <c:pt idx="3">
                  <c:v>1.1000000000000001</c:v>
                </c:pt>
                <c:pt idx="4">
                  <c:v>1</c:v>
                </c:pt>
              </c:numCache>
            </c:numRef>
          </c:val>
          <c:extLst xmlns:c16r2="http://schemas.microsoft.com/office/drawing/2015/06/chart">
            <c:ext xmlns:c16="http://schemas.microsoft.com/office/drawing/2014/chart" uri="{C3380CC4-5D6E-409C-BE32-E72D297353CC}">
              <c16:uniqueId val="{00000000-8D67-47A6-8D61-5B7F8F8C3391}"/>
            </c:ext>
          </c:extLst>
        </c:ser>
        <c:ser>
          <c:idx val="1"/>
          <c:order val="1"/>
          <c:tx>
            <c:strRef>
              <c:f>Sheet1!$C$1</c:f>
              <c:strCache>
                <c:ptCount val="1"/>
                <c:pt idx="0">
                  <c:v>2016</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All opioids</c:v>
                </c:pt>
                <c:pt idx="1">
                  <c:v>Heroin</c:v>
                </c:pt>
                <c:pt idx="2">
                  <c:v>Fentanyl</c:v>
                </c:pt>
                <c:pt idx="3">
                  <c:v>Opioid pain reliever</c:v>
                </c:pt>
                <c:pt idx="4">
                  <c:v>Methadone</c:v>
                </c:pt>
              </c:strCache>
            </c:strRef>
          </c:cat>
          <c:val>
            <c:numRef>
              <c:f>Sheet1!$C$2:$C$6</c:f>
              <c:numCache>
                <c:formatCode>General</c:formatCode>
                <c:ptCount val="5"/>
                <c:pt idx="0">
                  <c:v>26.7</c:v>
                </c:pt>
                <c:pt idx="1">
                  <c:v>17.7</c:v>
                </c:pt>
                <c:pt idx="2">
                  <c:v>15.1</c:v>
                </c:pt>
                <c:pt idx="3">
                  <c:v>1.4</c:v>
                </c:pt>
                <c:pt idx="4">
                  <c:v>1.8</c:v>
                </c:pt>
              </c:numCache>
            </c:numRef>
          </c:val>
          <c:extLst xmlns:c16r2="http://schemas.microsoft.com/office/drawing/2015/06/chart">
            <c:ext xmlns:c16="http://schemas.microsoft.com/office/drawing/2014/chart" uri="{C3380CC4-5D6E-409C-BE32-E72D297353CC}">
              <c16:uniqueId val="{00000001-8D67-47A6-8D61-5B7F8F8C3391}"/>
            </c:ext>
          </c:extLst>
        </c:ser>
        <c:ser>
          <c:idx val="2"/>
          <c:order val="2"/>
          <c:tx>
            <c:strRef>
              <c:f>Sheet1!$D$1</c:f>
              <c:strCache>
                <c:ptCount val="1"/>
                <c:pt idx="0">
                  <c:v>2017</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All opioids</c:v>
                </c:pt>
                <c:pt idx="1">
                  <c:v>Heroin</c:v>
                </c:pt>
                <c:pt idx="2">
                  <c:v>Fentanyl</c:v>
                </c:pt>
                <c:pt idx="3">
                  <c:v>Opioid pain reliever</c:v>
                </c:pt>
                <c:pt idx="4">
                  <c:v>Methadone</c:v>
                </c:pt>
              </c:strCache>
            </c:strRef>
          </c:cat>
          <c:val>
            <c:numRef>
              <c:f>Sheet1!$D$2:$D$6</c:f>
              <c:numCache>
                <c:formatCode>General</c:formatCode>
                <c:ptCount val="5"/>
                <c:pt idx="0">
                  <c:v>29.1</c:v>
                </c:pt>
                <c:pt idx="1">
                  <c:v>21</c:v>
                </c:pt>
                <c:pt idx="2">
                  <c:v>17.100000000000001</c:v>
                </c:pt>
                <c:pt idx="3">
                  <c:v>3.2</c:v>
                </c:pt>
                <c:pt idx="4">
                  <c:v>2.6</c:v>
                </c:pt>
              </c:numCache>
            </c:numRef>
          </c:val>
          <c:extLst xmlns:c16r2="http://schemas.microsoft.com/office/drawing/2015/06/chart">
            <c:ext xmlns:c16="http://schemas.microsoft.com/office/drawing/2014/chart" uri="{C3380CC4-5D6E-409C-BE32-E72D297353CC}">
              <c16:uniqueId val="{00000002-8D67-47A6-8D61-5B7F8F8C3391}"/>
            </c:ext>
          </c:extLst>
        </c:ser>
        <c:dLbls>
          <c:showLegendKey val="0"/>
          <c:showVal val="0"/>
          <c:showCatName val="0"/>
          <c:showSerName val="0"/>
          <c:showPercent val="0"/>
          <c:showBubbleSize val="0"/>
        </c:dLbls>
        <c:gapWidth val="219"/>
        <c:overlap val="-27"/>
        <c:axId val="39845888"/>
        <c:axId val="37567232"/>
      </c:barChart>
      <c:catAx>
        <c:axId val="39845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37567232"/>
        <c:crosses val="autoZero"/>
        <c:auto val="1"/>
        <c:lblAlgn val="ctr"/>
        <c:lblOffset val="100"/>
        <c:noMultiLvlLbl val="0"/>
      </c:catAx>
      <c:valAx>
        <c:axId val="375672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8458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US</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Female</c:v>
                </c:pt>
                <c:pt idx="1">
                  <c:v>Male</c:v>
                </c:pt>
              </c:strCache>
            </c:strRef>
          </c:cat>
          <c:val>
            <c:numRef>
              <c:f>Sheet1!$B$2:$B$3</c:f>
              <c:numCache>
                <c:formatCode>General</c:formatCode>
                <c:ptCount val="2"/>
                <c:pt idx="0">
                  <c:v>9.4</c:v>
                </c:pt>
                <c:pt idx="1">
                  <c:v>20.399999999999999</c:v>
                </c:pt>
              </c:numCache>
            </c:numRef>
          </c:val>
          <c:extLst xmlns:c16r2="http://schemas.microsoft.com/office/drawing/2015/06/chart">
            <c:ext xmlns:c16="http://schemas.microsoft.com/office/drawing/2014/chart" uri="{C3380CC4-5D6E-409C-BE32-E72D297353CC}">
              <c16:uniqueId val="{00000000-9FA5-4886-B019-80ADF5D5D1FC}"/>
            </c:ext>
          </c:extLst>
        </c:ser>
        <c:ser>
          <c:idx val="1"/>
          <c:order val="1"/>
          <c:tx>
            <c:strRef>
              <c:f>Sheet1!$C$1</c:f>
              <c:strCache>
                <c:ptCount val="1"/>
                <c:pt idx="0">
                  <c:v>Chicago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Female</c:v>
                </c:pt>
                <c:pt idx="1">
                  <c:v>Male</c:v>
                </c:pt>
              </c:strCache>
            </c:strRef>
          </c:cat>
          <c:val>
            <c:numRef>
              <c:f>Sheet1!$C$2:$C$3</c:f>
              <c:numCache>
                <c:formatCode>General</c:formatCode>
                <c:ptCount val="2"/>
                <c:pt idx="0">
                  <c:v>13</c:v>
                </c:pt>
                <c:pt idx="1">
                  <c:v>46.2</c:v>
                </c:pt>
              </c:numCache>
            </c:numRef>
          </c:val>
          <c:extLst xmlns:c16r2="http://schemas.microsoft.com/office/drawing/2015/06/chart">
            <c:ext xmlns:c16="http://schemas.microsoft.com/office/drawing/2014/chart" uri="{C3380CC4-5D6E-409C-BE32-E72D297353CC}">
              <c16:uniqueId val="{00000001-9FA5-4886-B019-80ADF5D5D1FC}"/>
            </c:ext>
          </c:extLst>
        </c:ser>
        <c:dLbls>
          <c:showLegendKey val="0"/>
          <c:showVal val="0"/>
          <c:showCatName val="0"/>
          <c:showSerName val="0"/>
          <c:showPercent val="0"/>
          <c:showBubbleSize val="0"/>
        </c:dLbls>
        <c:gapWidth val="219"/>
        <c:overlap val="-27"/>
        <c:axId val="40296960"/>
        <c:axId val="80954496"/>
      </c:barChart>
      <c:catAx>
        <c:axId val="40296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crossAx val="80954496"/>
        <c:crosses val="autoZero"/>
        <c:auto val="1"/>
        <c:lblAlgn val="ctr"/>
        <c:lblOffset val="100"/>
        <c:noMultiLvlLbl val="0"/>
      </c:catAx>
      <c:valAx>
        <c:axId val="80954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2969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U.S.</c:v>
                </c:pt>
              </c:strCache>
            </c:strRef>
          </c:tx>
          <c:spPr>
            <a:solidFill>
              <a:srgbClr val="C00000"/>
            </a:solidFill>
            <a:ln>
              <a:noFill/>
            </a:ln>
            <a:effectLst/>
          </c:spPr>
          <c:invertIfNegative val="0"/>
          <c:dLbls>
            <c:dLbl>
              <c:idx val="0"/>
              <c:layout>
                <c:manualLayout>
                  <c:x val="-6.1728395061728487E-3"/>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D808-42AB-93C5-C7B7A347928B}"/>
                </c:ext>
              </c:extLst>
            </c:dLbl>
            <c:dLbl>
              <c:idx val="1"/>
              <c:layout>
                <c:manualLayout>
                  <c:x val="-1.646090534979424E-2"/>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D808-42AB-93C5-C7B7A347928B}"/>
                </c:ext>
              </c:extLst>
            </c:dLbl>
            <c:dLbl>
              <c:idx val="2"/>
              <c:layout>
                <c:manualLayout>
                  <c:x val="-1.4403292181069959E-2"/>
                  <c:y val="-6.6739333690262359E-17"/>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D808-42AB-93C5-C7B7A347928B}"/>
                </c:ext>
              </c:extLst>
            </c:dLbl>
            <c:dLbl>
              <c:idx val="3"/>
              <c:layout>
                <c:manualLayout>
                  <c:x val="-1.0288065843621474E-2"/>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D808-42AB-93C5-C7B7A347928B}"/>
                </c:ext>
              </c:extLst>
            </c:dLbl>
            <c:dLbl>
              <c:idx val="4"/>
              <c:layout>
                <c:manualLayout>
                  <c:x val="-1.028806584362155E-2"/>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D808-42AB-93C5-C7B7A347928B}"/>
                </c:ext>
              </c:extLst>
            </c:dLbl>
            <c:dLbl>
              <c:idx val="5"/>
              <c:layout>
                <c:manualLayout>
                  <c:x val="-8.230452674897271E-3"/>
                  <c:y val="3.6403693455676497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D808-42AB-93C5-C7B7A347928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15-24</c:v>
                </c:pt>
                <c:pt idx="1">
                  <c:v>25-34</c:v>
                </c:pt>
                <c:pt idx="2">
                  <c:v>35-44</c:v>
                </c:pt>
                <c:pt idx="3">
                  <c:v>45-54</c:v>
                </c:pt>
                <c:pt idx="4">
                  <c:v>55-64</c:v>
                </c:pt>
                <c:pt idx="5">
                  <c:v>65-74</c:v>
                </c:pt>
              </c:strCache>
            </c:strRef>
          </c:cat>
          <c:val>
            <c:numRef>
              <c:f>Sheet1!$B$2:$B$7</c:f>
              <c:numCache>
                <c:formatCode>General</c:formatCode>
                <c:ptCount val="6"/>
                <c:pt idx="0">
                  <c:v>9.5</c:v>
                </c:pt>
                <c:pt idx="1">
                  <c:v>29.1</c:v>
                </c:pt>
                <c:pt idx="2">
                  <c:v>27.3</c:v>
                </c:pt>
                <c:pt idx="3">
                  <c:v>24.1</c:v>
                </c:pt>
                <c:pt idx="4">
                  <c:v>17</c:v>
                </c:pt>
                <c:pt idx="5">
                  <c:v>3.4</c:v>
                </c:pt>
              </c:numCache>
            </c:numRef>
          </c:val>
          <c:extLst xmlns:c16r2="http://schemas.microsoft.com/office/drawing/2015/06/chart">
            <c:ext xmlns:c16="http://schemas.microsoft.com/office/drawing/2014/chart" uri="{C3380CC4-5D6E-409C-BE32-E72D297353CC}">
              <c16:uniqueId val="{00000000-A77F-47D3-9000-E4D61EA3D53D}"/>
            </c:ext>
          </c:extLst>
        </c:ser>
        <c:ser>
          <c:idx val="1"/>
          <c:order val="1"/>
          <c:tx>
            <c:strRef>
              <c:f>Sheet1!$C$1</c:f>
              <c:strCache>
                <c:ptCount val="1"/>
                <c:pt idx="0">
                  <c:v>Chicago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15-24</c:v>
                </c:pt>
                <c:pt idx="1">
                  <c:v>25-34</c:v>
                </c:pt>
                <c:pt idx="2">
                  <c:v>35-44</c:v>
                </c:pt>
                <c:pt idx="3">
                  <c:v>45-54</c:v>
                </c:pt>
                <c:pt idx="4">
                  <c:v>55-64</c:v>
                </c:pt>
                <c:pt idx="5">
                  <c:v>65-74</c:v>
                </c:pt>
              </c:strCache>
            </c:strRef>
          </c:cat>
          <c:val>
            <c:numRef>
              <c:f>Sheet1!$C$2:$C$7</c:f>
              <c:numCache>
                <c:formatCode>General</c:formatCode>
                <c:ptCount val="6"/>
                <c:pt idx="0">
                  <c:v>8.4</c:v>
                </c:pt>
                <c:pt idx="1">
                  <c:v>25.6</c:v>
                </c:pt>
                <c:pt idx="2">
                  <c:v>41</c:v>
                </c:pt>
                <c:pt idx="3">
                  <c:v>73.5</c:v>
                </c:pt>
                <c:pt idx="4">
                  <c:v>70.8</c:v>
                </c:pt>
                <c:pt idx="5">
                  <c:v>23.2</c:v>
                </c:pt>
              </c:numCache>
            </c:numRef>
          </c:val>
          <c:extLst xmlns:c16r2="http://schemas.microsoft.com/office/drawing/2015/06/chart">
            <c:ext xmlns:c16="http://schemas.microsoft.com/office/drawing/2014/chart" uri="{C3380CC4-5D6E-409C-BE32-E72D297353CC}">
              <c16:uniqueId val="{00000001-A77F-47D3-9000-E4D61EA3D53D}"/>
            </c:ext>
          </c:extLst>
        </c:ser>
        <c:ser>
          <c:idx val="2"/>
          <c:order val="2"/>
          <c:tx>
            <c:strRef>
              <c:f>Sheet1!$D$1</c:f>
              <c:strCache>
                <c:ptCount val="1"/>
                <c:pt idx="0">
                  <c:v>Column1</c:v>
                </c:pt>
              </c:strCache>
            </c:strRef>
          </c:tx>
          <c:spPr>
            <a:solidFill>
              <a:schemeClr val="accent3"/>
            </a:solidFill>
            <a:ln>
              <a:noFill/>
            </a:ln>
            <a:effectLst/>
          </c:spPr>
          <c:invertIfNegative val="0"/>
          <c:cat>
            <c:strRef>
              <c:f>Sheet1!$A$2:$A$7</c:f>
              <c:strCache>
                <c:ptCount val="6"/>
                <c:pt idx="0">
                  <c:v>15-24</c:v>
                </c:pt>
                <c:pt idx="1">
                  <c:v>25-34</c:v>
                </c:pt>
                <c:pt idx="2">
                  <c:v>35-44</c:v>
                </c:pt>
                <c:pt idx="3">
                  <c:v>45-54</c:v>
                </c:pt>
                <c:pt idx="4">
                  <c:v>55-64</c:v>
                </c:pt>
                <c:pt idx="5">
                  <c:v>65-74</c:v>
                </c:pt>
              </c:strCache>
            </c:strRef>
          </c:cat>
          <c:val>
            <c:numRef>
              <c:f>Sheet1!$D$2:$D$7</c:f>
              <c:numCache>
                <c:formatCode>General</c:formatCode>
                <c:ptCount val="6"/>
              </c:numCache>
            </c:numRef>
          </c:val>
          <c:extLst xmlns:c16r2="http://schemas.microsoft.com/office/drawing/2015/06/chart">
            <c:ext xmlns:c16="http://schemas.microsoft.com/office/drawing/2014/chart" uri="{C3380CC4-5D6E-409C-BE32-E72D297353CC}">
              <c16:uniqueId val="{00000002-A77F-47D3-9000-E4D61EA3D53D}"/>
            </c:ext>
          </c:extLst>
        </c:ser>
        <c:dLbls>
          <c:showLegendKey val="0"/>
          <c:showVal val="0"/>
          <c:showCatName val="0"/>
          <c:showSerName val="0"/>
          <c:showPercent val="0"/>
          <c:showBubbleSize val="0"/>
        </c:dLbls>
        <c:gapWidth val="182"/>
        <c:axId val="40088064"/>
        <c:axId val="80956800"/>
      </c:barChart>
      <c:catAx>
        <c:axId val="40088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crossAx val="80956800"/>
        <c:crosses val="autoZero"/>
        <c:auto val="1"/>
        <c:lblAlgn val="ctr"/>
        <c:lblOffset val="100"/>
        <c:noMultiLvlLbl val="0"/>
      </c:catAx>
      <c:valAx>
        <c:axId val="809568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088064"/>
        <c:crosses val="autoZero"/>
        <c:crossBetween val="between"/>
      </c:valAx>
      <c:spPr>
        <a:noFill/>
        <a:ln>
          <a:noFill/>
        </a:ln>
        <a:effectLst/>
      </c:spPr>
    </c:plotArea>
    <c:legend>
      <c:legendPos val="b"/>
      <c:legendEntry>
        <c:idx val="2"/>
        <c:delete val="1"/>
      </c:legendEntry>
      <c:layout>
        <c:manualLayout>
          <c:xMode val="edge"/>
          <c:yMode val="edge"/>
          <c:x val="0.69749943294125261"/>
          <c:y val="0.93082954271514795"/>
          <c:w val="0.30250056705874728"/>
          <c:h val="6.917059564965862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US</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NH African American</c:v>
                </c:pt>
                <c:pt idx="1">
                  <c:v>NH White</c:v>
                </c:pt>
                <c:pt idx="2">
                  <c:v>Hispanic/Latino</c:v>
                </c:pt>
                <c:pt idx="3">
                  <c:v>NH Asian/PI</c:v>
                </c:pt>
              </c:strCache>
            </c:strRef>
          </c:cat>
          <c:val>
            <c:numRef>
              <c:f>Sheet1!$B$2:$B$5</c:f>
              <c:numCache>
                <c:formatCode>General</c:formatCode>
                <c:ptCount val="4"/>
                <c:pt idx="0">
                  <c:v>12.9</c:v>
                </c:pt>
                <c:pt idx="1">
                  <c:v>19.399999999999999</c:v>
                </c:pt>
                <c:pt idx="2">
                  <c:v>6.8</c:v>
                </c:pt>
                <c:pt idx="3">
                  <c:v>1.6</c:v>
                </c:pt>
              </c:numCache>
            </c:numRef>
          </c:val>
          <c:extLst xmlns:c16r2="http://schemas.microsoft.com/office/drawing/2015/06/chart">
            <c:ext xmlns:c16="http://schemas.microsoft.com/office/drawing/2014/chart" uri="{C3380CC4-5D6E-409C-BE32-E72D297353CC}">
              <c16:uniqueId val="{00000000-6C85-499C-BEB4-093413C8C747}"/>
            </c:ext>
          </c:extLst>
        </c:ser>
        <c:ser>
          <c:idx val="1"/>
          <c:order val="1"/>
          <c:tx>
            <c:strRef>
              <c:f>Sheet1!$C$1</c:f>
              <c:strCache>
                <c:ptCount val="1"/>
                <c:pt idx="0">
                  <c:v>Chicago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NH African American</c:v>
                </c:pt>
                <c:pt idx="1">
                  <c:v>NH White</c:v>
                </c:pt>
                <c:pt idx="2">
                  <c:v>Hispanic/Latino</c:v>
                </c:pt>
                <c:pt idx="3">
                  <c:v>NH Asian/PI</c:v>
                </c:pt>
              </c:strCache>
            </c:strRef>
          </c:cat>
          <c:val>
            <c:numRef>
              <c:f>Sheet1!$C$2:$C$5</c:f>
              <c:numCache>
                <c:formatCode>General</c:formatCode>
                <c:ptCount val="4"/>
                <c:pt idx="0">
                  <c:v>43.6</c:v>
                </c:pt>
                <c:pt idx="1">
                  <c:v>29.7</c:v>
                </c:pt>
                <c:pt idx="2">
                  <c:v>13.3</c:v>
                </c:pt>
                <c:pt idx="3">
                  <c:v>0</c:v>
                </c:pt>
              </c:numCache>
            </c:numRef>
          </c:val>
          <c:extLst xmlns:c16r2="http://schemas.microsoft.com/office/drawing/2015/06/chart">
            <c:ext xmlns:c16="http://schemas.microsoft.com/office/drawing/2014/chart" uri="{C3380CC4-5D6E-409C-BE32-E72D297353CC}">
              <c16:uniqueId val="{00000001-6C85-499C-BEB4-093413C8C747}"/>
            </c:ext>
          </c:extLst>
        </c:ser>
        <c:dLbls>
          <c:showLegendKey val="0"/>
          <c:showVal val="0"/>
          <c:showCatName val="0"/>
          <c:showSerName val="0"/>
          <c:showPercent val="0"/>
          <c:showBubbleSize val="0"/>
        </c:dLbls>
        <c:gapWidth val="219"/>
        <c:overlap val="-27"/>
        <c:axId val="40333824"/>
        <c:axId val="80959104"/>
      </c:barChart>
      <c:catAx>
        <c:axId val="40333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crossAx val="80959104"/>
        <c:crosses val="autoZero"/>
        <c:auto val="1"/>
        <c:lblAlgn val="ctr"/>
        <c:lblOffset val="100"/>
        <c:noMultiLvlLbl val="0"/>
      </c:catAx>
      <c:valAx>
        <c:axId val="809591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3338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03DEA0-76DC-41AE-838D-25C3BA3D520F}" type="datetimeFigureOut">
              <a:rPr lang="en-US" smtClean="0"/>
              <a:t>12/12/2019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CE329F-9B6F-47F0-98BF-4A1DD7D0200A}" type="slidenum">
              <a:rPr lang="en-US" smtClean="0"/>
              <a:t>‹#›</a:t>
            </a:fld>
            <a:endParaRPr lang="en-US"/>
          </a:p>
        </p:txBody>
      </p:sp>
    </p:spTree>
    <p:extLst>
      <p:ext uri="{BB962C8B-B14F-4D97-AF65-F5344CB8AC3E}">
        <p14:creationId xmlns:p14="http://schemas.microsoft.com/office/powerpoint/2010/main" val="197773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Historically</a:t>
            </a:r>
            <a:r>
              <a:rPr lang="en-US" baseline="0" dirty="0"/>
              <a:t> in Chicago we have seen people dying from opioid overdoses for a long time.  From 2008 – 2015 there were between 200 and 300 deaths each year.  However, starting in 2015 we began to see pretty dramatic increases in opioid overdose deaths. </a:t>
            </a:r>
            <a:endParaRPr lang="en-US" dirty="0"/>
          </a:p>
          <a:p>
            <a:endParaRPr lang="en-US" dirty="0"/>
          </a:p>
          <a:p>
            <a:endParaRPr lang="en-US" dirty="0"/>
          </a:p>
          <a:p>
            <a:endParaRPr lang="en-US" dirty="0"/>
          </a:p>
          <a:p>
            <a:r>
              <a:rPr lang="en-US" dirty="0"/>
              <a:t>Y axis is number of</a:t>
            </a:r>
            <a:r>
              <a:rPr lang="en-US" baseline="0" dirty="0"/>
              <a:t> deaths</a:t>
            </a:r>
            <a:endParaRPr lang="en-US" dirty="0"/>
          </a:p>
        </p:txBody>
      </p:sp>
      <p:sp>
        <p:nvSpPr>
          <p:cNvPr id="4" name="Slide Number Placeholder 3"/>
          <p:cNvSpPr>
            <a:spLocks noGrp="1"/>
          </p:cNvSpPr>
          <p:nvPr>
            <p:ph type="sldNum" sz="quarter" idx="10"/>
          </p:nvPr>
        </p:nvSpPr>
        <p:spPr/>
        <p:txBody>
          <a:bodyPr/>
          <a:lstStyle/>
          <a:p>
            <a:pPr>
              <a:defRPr/>
            </a:pPr>
            <a:fld id="{236FBC80-879E-4B98-9391-90D0F91016F7}" type="slidenum">
              <a:rPr lang="en-US" altLang="en-US" smtClean="0"/>
              <a:pPr>
                <a:defRPr/>
              </a:pPr>
              <a:t>3</a:t>
            </a:fld>
            <a:endParaRPr lang="en-US" altLang="en-US" dirty="0"/>
          </a:p>
        </p:txBody>
      </p:sp>
    </p:spTree>
    <p:extLst>
      <p:ext uri="{BB962C8B-B14F-4D97-AF65-F5344CB8AC3E}">
        <p14:creationId xmlns:p14="http://schemas.microsoft.com/office/powerpoint/2010/main" val="2441984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601160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Rates in 2017 continued to increase among 45-64 year </a:t>
            </a:r>
            <a:r>
              <a:rPr lang="en-US" dirty="0" err="1"/>
              <a:t>olds</a:t>
            </a:r>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95959"/>
                </a:solidFill>
                <a:effectLst/>
                <a:uLnTx/>
                <a:uFillTx/>
                <a:latin typeface="Calibri"/>
                <a:ea typeface="+mn-ea"/>
                <a:cs typeface="+mn-cs"/>
              </a:rPr>
              <a:t>(added from Insert tab, Header &amp; Footer icon, Fixed Date and time)  1/23/2018</a:t>
            </a:r>
            <a:endParaRPr kumimoji="0" lang="en-US" sz="1000" b="0" i="0" u="none" strike="noStrike" kern="1200" cap="none" spc="0" normalizeH="0" baseline="0" noProof="0" dirty="0">
              <a:ln>
                <a:noFill/>
              </a:ln>
              <a:solidFill>
                <a:srgbClr val="595959"/>
              </a:solidFill>
              <a:effectLst/>
              <a:uLnTx/>
              <a:uFillTx/>
              <a:latin typeface="Calibri"/>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95959"/>
                </a:solidFill>
                <a:effectLst/>
                <a:uLnTx/>
                <a:uFillTx/>
                <a:latin typeface="Calibri"/>
                <a:ea typeface="+mn-ea"/>
                <a:cs typeface="+mn-cs"/>
              </a:rPr>
              <a:t>Presentation Title (added from Insert tab, Header &amp; Footer icon)</a:t>
            </a:r>
            <a:endParaRPr kumimoji="0" lang="en-US" sz="1100" b="0" i="0" u="none" strike="noStrike" kern="1200" cap="none" spc="0" normalizeH="0" baseline="0" noProof="0" dirty="0">
              <a:ln>
                <a:noFill/>
              </a:ln>
              <a:solidFill>
                <a:srgbClr val="595959"/>
              </a:solidFill>
              <a:effectLst/>
              <a:uLnTx/>
              <a:uFillTx/>
              <a:latin typeface="Calibri"/>
              <a:ea typeface="+mn-ea"/>
              <a:cs typeface="+mn-cs"/>
            </a:endParaRP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3082347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24AC73-B8E7-4C36-B613-1958B3CA20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2ABE36FD-3743-457A-B1E6-302ABCC198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FD934269-7383-40F1-A52B-5B6EFA5F8E4D}"/>
              </a:ext>
            </a:extLst>
          </p:cNvPr>
          <p:cNvSpPr>
            <a:spLocks noGrp="1"/>
          </p:cNvSpPr>
          <p:nvPr>
            <p:ph type="dt" sz="half" idx="10"/>
          </p:nvPr>
        </p:nvSpPr>
        <p:spPr/>
        <p:txBody>
          <a:bodyPr/>
          <a:lstStyle/>
          <a:p>
            <a:fld id="{586972B8-AEE4-4080-A396-0DCF124648E6}" type="datetimeFigureOut">
              <a:rPr lang="en-US" smtClean="0"/>
              <a:t>12/12/2019</a:t>
            </a:fld>
            <a:endParaRPr lang="en-US"/>
          </a:p>
        </p:txBody>
      </p:sp>
      <p:sp>
        <p:nvSpPr>
          <p:cNvPr id="5" name="Footer Placeholder 4">
            <a:extLst>
              <a:ext uri="{FF2B5EF4-FFF2-40B4-BE49-F238E27FC236}">
                <a16:creationId xmlns:a16="http://schemas.microsoft.com/office/drawing/2014/main" xmlns="" id="{04553C8B-DB13-46B6-98BB-C56381EC23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CE34A4F-6909-4195-915E-FF6EABFF7718}"/>
              </a:ext>
            </a:extLst>
          </p:cNvPr>
          <p:cNvSpPr>
            <a:spLocks noGrp="1"/>
          </p:cNvSpPr>
          <p:nvPr>
            <p:ph type="sldNum" sz="quarter" idx="12"/>
          </p:nvPr>
        </p:nvSpPr>
        <p:spPr/>
        <p:txBody>
          <a:bodyPr/>
          <a:lstStyle/>
          <a:p>
            <a:fld id="{3BAC7440-B03D-4BF0-8ED7-0BEC0BF48C35}" type="slidenum">
              <a:rPr lang="en-US" smtClean="0"/>
              <a:t>‹#›</a:t>
            </a:fld>
            <a:endParaRPr lang="en-US"/>
          </a:p>
        </p:txBody>
      </p:sp>
    </p:spTree>
    <p:extLst>
      <p:ext uri="{BB962C8B-B14F-4D97-AF65-F5344CB8AC3E}">
        <p14:creationId xmlns:p14="http://schemas.microsoft.com/office/powerpoint/2010/main" val="2997360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03A40A-4191-4554-9D31-6243B67F25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4C457F9-622F-450E-8C30-5A824A5A61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DB8FE4E-DEFC-4263-8F74-727624E5EF77}"/>
              </a:ext>
            </a:extLst>
          </p:cNvPr>
          <p:cNvSpPr>
            <a:spLocks noGrp="1"/>
          </p:cNvSpPr>
          <p:nvPr>
            <p:ph type="dt" sz="half" idx="10"/>
          </p:nvPr>
        </p:nvSpPr>
        <p:spPr/>
        <p:txBody>
          <a:bodyPr/>
          <a:lstStyle/>
          <a:p>
            <a:fld id="{586972B8-AEE4-4080-A396-0DCF124648E6}" type="datetimeFigureOut">
              <a:rPr lang="en-US" smtClean="0"/>
              <a:t>12/12/2019</a:t>
            </a:fld>
            <a:endParaRPr lang="en-US"/>
          </a:p>
        </p:txBody>
      </p:sp>
      <p:sp>
        <p:nvSpPr>
          <p:cNvPr id="5" name="Footer Placeholder 4">
            <a:extLst>
              <a:ext uri="{FF2B5EF4-FFF2-40B4-BE49-F238E27FC236}">
                <a16:creationId xmlns:a16="http://schemas.microsoft.com/office/drawing/2014/main" xmlns="" id="{A7276A2B-22A0-4DC4-BFE1-033668E3DC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7A41E64-244E-4E50-B840-82DA85157189}"/>
              </a:ext>
            </a:extLst>
          </p:cNvPr>
          <p:cNvSpPr>
            <a:spLocks noGrp="1"/>
          </p:cNvSpPr>
          <p:nvPr>
            <p:ph type="sldNum" sz="quarter" idx="12"/>
          </p:nvPr>
        </p:nvSpPr>
        <p:spPr/>
        <p:txBody>
          <a:bodyPr/>
          <a:lstStyle/>
          <a:p>
            <a:fld id="{3BAC7440-B03D-4BF0-8ED7-0BEC0BF48C35}" type="slidenum">
              <a:rPr lang="en-US" smtClean="0"/>
              <a:t>‹#›</a:t>
            </a:fld>
            <a:endParaRPr lang="en-US"/>
          </a:p>
        </p:txBody>
      </p:sp>
    </p:spTree>
    <p:extLst>
      <p:ext uri="{BB962C8B-B14F-4D97-AF65-F5344CB8AC3E}">
        <p14:creationId xmlns:p14="http://schemas.microsoft.com/office/powerpoint/2010/main" val="2555054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AFA319D-BFEB-459C-A6C5-1BF2231340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807BA01-4DF2-49C5-BAE0-96B12AEE32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A0B1D89-5CF2-45AD-A623-C839AC5DEA5E}"/>
              </a:ext>
            </a:extLst>
          </p:cNvPr>
          <p:cNvSpPr>
            <a:spLocks noGrp="1"/>
          </p:cNvSpPr>
          <p:nvPr>
            <p:ph type="dt" sz="half" idx="10"/>
          </p:nvPr>
        </p:nvSpPr>
        <p:spPr/>
        <p:txBody>
          <a:bodyPr/>
          <a:lstStyle/>
          <a:p>
            <a:fld id="{586972B8-AEE4-4080-A396-0DCF124648E6}" type="datetimeFigureOut">
              <a:rPr lang="en-US" smtClean="0"/>
              <a:t>12/12/2019</a:t>
            </a:fld>
            <a:endParaRPr lang="en-US"/>
          </a:p>
        </p:txBody>
      </p:sp>
      <p:sp>
        <p:nvSpPr>
          <p:cNvPr id="5" name="Footer Placeholder 4">
            <a:extLst>
              <a:ext uri="{FF2B5EF4-FFF2-40B4-BE49-F238E27FC236}">
                <a16:creationId xmlns:a16="http://schemas.microsoft.com/office/drawing/2014/main" xmlns="" id="{9BFA56EB-C771-425F-9378-BC764EEF42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D5AF8CE-91E4-4F85-BEC8-EE19D2A57442}"/>
              </a:ext>
            </a:extLst>
          </p:cNvPr>
          <p:cNvSpPr>
            <a:spLocks noGrp="1"/>
          </p:cNvSpPr>
          <p:nvPr>
            <p:ph type="sldNum" sz="quarter" idx="12"/>
          </p:nvPr>
        </p:nvSpPr>
        <p:spPr/>
        <p:txBody>
          <a:bodyPr/>
          <a:lstStyle/>
          <a:p>
            <a:fld id="{3BAC7440-B03D-4BF0-8ED7-0BEC0BF48C35}" type="slidenum">
              <a:rPr lang="en-US" smtClean="0"/>
              <a:t>‹#›</a:t>
            </a:fld>
            <a:endParaRPr lang="en-US"/>
          </a:p>
        </p:txBody>
      </p:sp>
    </p:spTree>
    <p:extLst>
      <p:ext uri="{BB962C8B-B14F-4D97-AF65-F5344CB8AC3E}">
        <p14:creationId xmlns:p14="http://schemas.microsoft.com/office/powerpoint/2010/main" val="3056888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dirty="0"/>
              <a:t>First Level No Bullet Layout</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
        <p:nvSpPr>
          <p:cNvPr id="4" name="Content Placeholder 3"/>
          <p:cNvSpPr>
            <a:spLocks noGrp="1"/>
          </p:cNvSpPr>
          <p:nvPr>
            <p:ph sz="quarter" idx="14" hasCustomPrompt="1"/>
          </p:nvPr>
        </p:nvSpPr>
        <p:spPr>
          <a:xfrm>
            <a:off x="457200" y="1143000"/>
            <a:ext cx="11338560" cy="4846320"/>
          </a:xfrm>
        </p:spPr>
        <p:txBody>
          <a:bodyPr>
            <a:noAutofit/>
          </a:bodyPr>
          <a:lstStyle>
            <a:lvl1pPr marL="0" indent="0">
              <a:lnSpc>
                <a:spcPct val="125000"/>
              </a:lnSpc>
              <a:spcBef>
                <a:spcPts val="1800"/>
              </a:spcBef>
              <a:buClr>
                <a:schemeClr val="tx1"/>
              </a:buClr>
              <a:buNone/>
              <a:defRPr sz="24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4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4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4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4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4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8" name="Source Placeholder"/>
          <p:cNvSpPr>
            <a:spLocks noGrp="1"/>
          </p:cNvSpPr>
          <p:nvPr>
            <p:ph type="body" sz="quarter" idx="13" hasCustomPrompt="1"/>
          </p:nvPr>
        </p:nvSpPr>
        <p:spPr>
          <a:xfrm>
            <a:off x="457200" y="6135624"/>
            <a:ext cx="11338560"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Tree>
    <p:extLst>
      <p:ext uri="{BB962C8B-B14F-4D97-AF65-F5344CB8AC3E}">
        <p14:creationId xmlns:p14="http://schemas.microsoft.com/office/powerpoint/2010/main" val="1229947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6" name="Text Placeholder 2"/>
          <p:cNvSpPr>
            <a:spLocks noGrp="1"/>
          </p:cNvSpPr>
          <p:nvPr>
            <p:ph type="body" sz="quarter" idx="11"/>
          </p:nvPr>
        </p:nvSpPr>
        <p:spPr>
          <a:xfrm>
            <a:off x="406400" y="228600"/>
            <a:ext cx="8128000" cy="762000"/>
          </a:xfrm>
          <a:prstGeom prst="rect">
            <a:avLst/>
          </a:prstGeom>
        </p:spPr>
        <p:txBody>
          <a:bodyPr/>
          <a:lstStyle>
            <a:lvl1pPr marL="0" indent="0" algn="l">
              <a:buNone/>
              <a:defRPr sz="4200" b="1" baseline="0">
                <a:solidFill>
                  <a:srgbClr val="FF0000"/>
                </a:solidFill>
                <a:latin typeface="+mn-lt"/>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3885066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593B71-3962-4EF2-97A0-73448DE148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59460B7-B36D-4B44-8E0A-B06E5D144C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52CFE7B-785D-4BEE-965F-81FE7B6B0FD2}"/>
              </a:ext>
            </a:extLst>
          </p:cNvPr>
          <p:cNvSpPr>
            <a:spLocks noGrp="1"/>
          </p:cNvSpPr>
          <p:nvPr>
            <p:ph type="dt" sz="half" idx="10"/>
          </p:nvPr>
        </p:nvSpPr>
        <p:spPr/>
        <p:txBody>
          <a:bodyPr/>
          <a:lstStyle/>
          <a:p>
            <a:fld id="{586972B8-AEE4-4080-A396-0DCF124648E6}" type="datetimeFigureOut">
              <a:rPr lang="en-US" smtClean="0"/>
              <a:t>12/12/2019</a:t>
            </a:fld>
            <a:endParaRPr lang="en-US"/>
          </a:p>
        </p:txBody>
      </p:sp>
      <p:sp>
        <p:nvSpPr>
          <p:cNvPr id="5" name="Footer Placeholder 4">
            <a:extLst>
              <a:ext uri="{FF2B5EF4-FFF2-40B4-BE49-F238E27FC236}">
                <a16:creationId xmlns:a16="http://schemas.microsoft.com/office/drawing/2014/main" xmlns="" id="{FF76B92A-3D62-48D0-9B97-91F9C6FAA5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B622714-DC61-4A93-9B2D-38C99D1F6772}"/>
              </a:ext>
            </a:extLst>
          </p:cNvPr>
          <p:cNvSpPr>
            <a:spLocks noGrp="1"/>
          </p:cNvSpPr>
          <p:nvPr>
            <p:ph type="sldNum" sz="quarter" idx="12"/>
          </p:nvPr>
        </p:nvSpPr>
        <p:spPr/>
        <p:txBody>
          <a:bodyPr/>
          <a:lstStyle/>
          <a:p>
            <a:fld id="{3BAC7440-B03D-4BF0-8ED7-0BEC0BF48C35}" type="slidenum">
              <a:rPr lang="en-US" smtClean="0"/>
              <a:t>‹#›</a:t>
            </a:fld>
            <a:endParaRPr lang="en-US"/>
          </a:p>
        </p:txBody>
      </p:sp>
    </p:spTree>
    <p:extLst>
      <p:ext uri="{BB962C8B-B14F-4D97-AF65-F5344CB8AC3E}">
        <p14:creationId xmlns:p14="http://schemas.microsoft.com/office/powerpoint/2010/main" val="652889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9225D7-7200-44D4-8BCF-D83EB2DF78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ACCE6C6F-2ACD-4994-A4F0-D350A4BDBB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84942DD-A818-480E-898D-B10749BF362D}"/>
              </a:ext>
            </a:extLst>
          </p:cNvPr>
          <p:cNvSpPr>
            <a:spLocks noGrp="1"/>
          </p:cNvSpPr>
          <p:nvPr>
            <p:ph type="dt" sz="half" idx="10"/>
          </p:nvPr>
        </p:nvSpPr>
        <p:spPr/>
        <p:txBody>
          <a:bodyPr/>
          <a:lstStyle/>
          <a:p>
            <a:fld id="{586972B8-AEE4-4080-A396-0DCF124648E6}" type="datetimeFigureOut">
              <a:rPr lang="en-US" smtClean="0"/>
              <a:t>12/12/2019</a:t>
            </a:fld>
            <a:endParaRPr lang="en-US"/>
          </a:p>
        </p:txBody>
      </p:sp>
      <p:sp>
        <p:nvSpPr>
          <p:cNvPr id="5" name="Footer Placeholder 4">
            <a:extLst>
              <a:ext uri="{FF2B5EF4-FFF2-40B4-BE49-F238E27FC236}">
                <a16:creationId xmlns:a16="http://schemas.microsoft.com/office/drawing/2014/main" xmlns="" id="{A739D247-BAE9-48C7-8B44-3CD18FBAFB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2BD42DE-4369-4853-B715-3241A9162878}"/>
              </a:ext>
            </a:extLst>
          </p:cNvPr>
          <p:cNvSpPr>
            <a:spLocks noGrp="1"/>
          </p:cNvSpPr>
          <p:nvPr>
            <p:ph type="sldNum" sz="quarter" idx="12"/>
          </p:nvPr>
        </p:nvSpPr>
        <p:spPr/>
        <p:txBody>
          <a:bodyPr/>
          <a:lstStyle/>
          <a:p>
            <a:fld id="{3BAC7440-B03D-4BF0-8ED7-0BEC0BF48C35}" type="slidenum">
              <a:rPr lang="en-US" smtClean="0"/>
              <a:t>‹#›</a:t>
            </a:fld>
            <a:endParaRPr lang="en-US"/>
          </a:p>
        </p:txBody>
      </p:sp>
    </p:spTree>
    <p:extLst>
      <p:ext uri="{BB962C8B-B14F-4D97-AF65-F5344CB8AC3E}">
        <p14:creationId xmlns:p14="http://schemas.microsoft.com/office/powerpoint/2010/main" val="4179353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173C8C-6098-44FD-8806-C1862C5ED1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66E0EBC-B9CE-4587-BDC3-96CD081980B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5ACA29A4-57F2-451B-907D-05DBE7EAD8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7C833EBD-4DFA-4A73-B0E4-02DD2B729F08}"/>
              </a:ext>
            </a:extLst>
          </p:cNvPr>
          <p:cNvSpPr>
            <a:spLocks noGrp="1"/>
          </p:cNvSpPr>
          <p:nvPr>
            <p:ph type="dt" sz="half" idx="10"/>
          </p:nvPr>
        </p:nvSpPr>
        <p:spPr/>
        <p:txBody>
          <a:bodyPr/>
          <a:lstStyle/>
          <a:p>
            <a:fld id="{586972B8-AEE4-4080-A396-0DCF124648E6}" type="datetimeFigureOut">
              <a:rPr lang="en-US" smtClean="0"/>
              <a:t>12/12/2019</a:t>
            </a:fld>
            <a:endParaRPr lang="en-US"/>
          </a:p>
        </p:txBody>
      </p:sp>
      <p:sp>
        <p:nvSpPr>
          <p:cNvPr id="6" name="Footer Placeholder 5">
            <a:extLst>
              <a:ext uri="{FF2B5EF4-FFF2-40B4-BE49-F238E27FC236}">
                <a16:creationId xmlns:a16="http://schemas.microsoft.com/office/drawing/2014/main" xmlns="" id="{0CB9879A-1C6B-43AF-939A-39A71C3AF4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8954B25-DC42-4F87-8FD1-C762C5F9C8C1}"/>
              </a:ext>
            </a:extLst>
          </p:cNvPr>
          <p:cNvSpPr>
            <a:spLocks noGrp="1"/>
          </p:cNvSpPr>
          <p:nvPr>
            <p:ph type="sldNum" sz="quarter" idx="12"/>
          </p:nvPr>
        </p:nvSpPr>
        <p:spPr/>
        <p:txBody>
          <a:bodyPr/>
          <a:lstStyle/>
          <a:p>
            <a:fld id="{3BAC7440-B03D-4BF0-8ED7-0BEC0BF48C35}" type="slidenum">
              <a:rPr lang="en-US" smtClean="0"/>
              <a:t>‹#›</a:t>
            </a:fld>
            <a:endParaRPr lang="en-US"/>
          </a:p>
        </p:txBody>
      </p:sp>
    </p:spTree>
    <p:extLst>
      <p:ext uri="{BB962C8B-B14F-4D97-AF65-F5344CB8AC3E}">
        <p14:creationId xmlns:p14="http://schemas.microsoft.com/office/powerpoint/2010/main" val="2130415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866630-18E9-4B67-A8EB-88CECAF63BF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A9FFDBE-29FD-4554-89E0-47644C0D9C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5F9EA701-01EB-4768-BF00-160C4C2F05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D711D7B-4CB0-476C-A35C-420D2CF91D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6CEC215-BDD3-45C3-88F9-9D8BC490E06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75C8D18D-D7E5-4E15-BEB1-E6635E7FC7A2}"/>
              </a:ext>
            </a:extLst>
          </p:cNvPr>
          <p:cNvSpPr>
            <a:spLocks noGrp="1"/>
          </p:cNvSpPr>
          <p:nvPr>
            <p:ph type="dt" sz="half" idx="10"/>
          </p:nvPr>
        </p:nvSpPr>
        <p:spPr/>
        <p:txBody>
          <a:bodyPr/>
          <a:lstStyle/>
          <a:p>
            <a:fld id="{586972B8-AEE4-4080-A396-0DCF124648E6}" type="datetimeFigureOut">
              <a:rPr lang="en-US" smtClean="0"/>
              <a:t>12/12/2019</a:t>
            </a:fld>
            <a:endParaRPr lang="en-US"/>
          </a:p>
        </p:txBody>
      </p:sp>
      <p:sp>
        <p:nvSpPr>
          <p:cNvPr id="8" name="Footer Placeholder 7">
            <a:extLst>
              <a:ext uri="{FF2B5EF4-FFF2-40B4-BE49-F238E27FC236}">
                <a16:creationId xmlns:a16="http://schemas.microsoft.com/office/drawing/2014/main" xmlns="" id="{8FD78C7A-5B50-43E9-BDB5-FC0929A7DAA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0FDB5B80-46A6-4DA1-A245-6391434B6FD0}"/>
              </a:ext>
            </a:extLst>
          </p:cNvPr>
          <p:cNvSpPr>
            <a:spLocks noGrp="1"/>
          </p:cNvSpPr>
          <p:nvPr>
            <p:ph type="sldNum" sz="quarter" idx="12"/>
          </p:nvPr>
        </p:nvSpPr>
        <p:spPr/>
        <p:txBody>
          <a:bodyPr/>
          <a:lstStyle/>
          <a:p>
            <a:fld id="{3BAC7440-B03D-4BF0-8ED7-0BEC0BF48C35}" type="slidenum">
              <a:rPr lang="en-US" smtClean="0"/>
              <a:t>‹#›</a:t>
            </a:fld>
            <a:endParaRPr lang="en-US"/>
          </a:p>
        </p:txBody>
      </p:sp>
    </p:spTree>
    <p:extLst>
      <p:ext uri="{BB962C8B-B14F-4D97-AF65-F5344CB8AC3E}">
        <p14:creationId xmlns:p14="http://schemas.microsoft.com/office/powerpoint/2010/main" val="1893423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8709C7-37D4-4340-8605-846F0E856F8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CDE1BD47-81B0-4582-992E-B458FE35A9DE}"/>
              </a:ext>
            </a:extLst>
          </p:cNvPr>
          <p:cNvSpPr>
            <a:spLocks noGrp="1"/>
          </p:cNvSpPr>
          <p:nvPr>
            <p:ph type="dt" sz="half" idx="10"/>
          </p:nvPr>
        </p:nvSpPr>
        <p:spPr/>
        <p:txBody>
          <a:bodyPr/>
          <a:lstStyle/>
          <a:p>
            <a:fld id="{586972B8-AEE4-4080-A396-0DCF124648E6}" type="datetimeFigureOut">
              <a:rPr lang="en-US" smtClean="0"/>
              <a:t>12/12/2019</a:t>
            </a:fld>
            <a:endParaRPr lang="en-US"/>
          </a:p>
        </p:txBody>
      </p:sp>
      <p:sp>
        <p:nvSpPr>
          <p:cNvPr id="4" name="Footer Placeholder 3">
            <a:extLst>
              <a:ext uri="{FF2B5EF4-FFF2-40B4-BE49-F238E27FC236}">
                <a16:creationId xmlns:a16="http://schemas.microsoft.com/office/drawing/2014/main" xmlns="" id="{D4D09F03-0413-4E9D-8087-BE4E5741FDB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714148AD-46B8-4D8F-A22C-94BE025687BC}"/>
              </a:ext>
            </a:extLst>
          </p:cNvPr>
          <p:cNvSpPr>
            <a:spLocks noGrp="1"/>
          </p:cNvSpPr>
          <p:nvPr>
            <p:ph type="sldNum" sz="quarter" idx="12"/>
          </p:nvPr>
        </p:nvSpPr>
        <p:spPr/>
        <p:txBody>
          <a:bodyPr/>
          <a:lstStyle/>
          <a:p>
            <a:fld id="{3BAC7440-B03D-4BF0-8ED7-0BEC0BF48C35}" type="slidenum">
              <a:rPr lang="en-US" smtClean="0"/>
              <a:t>‹#›</a:t>
            </a:fld>
            <a:endParaRPr lang="en-US"/>
          </a:p>
        </p:txBody>
      </p:sp>
    </p:spTree>
    <p:extLst>
      <p:ext uri="{BB962C8B-B14F-4D97-AF65-F5344CB8AC3E}">
        <p14:creationId xmlns:p14="http://schemas.microsoft.com/office/powerpoint/2010/main" val="140325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2C97E1E-DE77-4904-B3ED-EA9A44B60BBE}"/>
              </a:ext>
            </a:extLst>
          </p:cNvPr>
          <p:cNvSpPr>
            <a:spLocks noGrp="1"/>
          </p:cNvSpPr>
          <p:nvPr>
            <p:ph type="dt" sz="half" idx="10"/>
          </p:nvPr>
        </p:nvSpPr>
        <p:spPr/>
        <p:txBody>
          <a:bodyPr/>
          <a:lstStyle/>
          <a:p>
            <a:fld id="{586972B8-AEE4-4080-A396-0DCF124648E6}" type="datetimeFigureOut">
              <a:rPr lang="en-US" smtClean="0"/>
              <a:t>12/12/2019</a:t>
            </a:fld>
            <a:endParaRPr lang="en-US"/>
          </a:p>
        </p:txBody>
      </p:sp>
      <p:sp>
        <p:nvSpPr>
          <p:cNvPr id="3" name="Footer Placeholder 2">
            <a:extLst>
              <a:ext uri="{FF2B5EF4-FFF2-40B4-BE49-F238E27FC236}">
                <a16:creationId xmlns:a16="http://schemas.microsoft.com/office/drawing/2014/main" xmlns="" id="{85CC5873-21BD-4BF7-9799-6520B04A7C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11FFEB8F-95ED-460B-8114-F8065D832E3B}"/>
              </a:ext>
            </a:extLst>
          </p:cNvPr>
          <p:cNvSpPr>
            <a:spLocks noGrp="1"/>
          </p:cNvSpPr>
          <p:nvPr>
            <p:ph type="sldNum" sz="quarter" idx="12"/>
          </p:nvPr>
        </p:nvSpPr>
        <p:spPr/>
        <p:txBody>
          <a:bodyPr/>
          <a:lstStyle/>
          <a:p>
            <a:fld id="{3BAC7440-B03D-4BF0-8ED7-0BEC0BF48C35}" type="slidenum">
              <a:rPr lang="en-US" smtClean="0"/>
              <a:t>‹#›</a:t>
            </a:fld>
            <a:endParaRPr lang="en-US"/>
          </a:p>
        </p:txBody>
      </p:sp>
    </p:spTree>
    <p:extLst>
      <p:ext uri="{BB962C8B-B14F-4D97-AF65-F5344CB8AC3E}">
        <p14:creationId xmlns:p14="http://schemas.microsoft.com/office/powerpoint/2010/main" val="4253135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FCAE13-4939-4EEA-84E6-AD76B2A124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3672284B-2475-477B-850A-A8BC024438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9F5F85AF-FDDC-409C-BF58-8D52BD3816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410A666-FCB5-46BE-BF79-6D44C58E7DD8}"/>
              </a:ext>
            </a:extLst>
          </p:cNvPr>
          <p:cNvSpPr>
            <a:spLocks noGrp="1"/>
          </p:cNvSpPr>
          <p:nvPr>
            <p:ph type="dt" sz="half" idx="10"/>
          </p:nvPr>
        </p:nvSpPr>
        <p:spPr/>
        <p:txBody>
          <a:bodyPr/>
          <a:lstStyle/>
          <a:p>
            <a:fld id="{586972B8-AEE4-4080-A396-0DCF124648E6}" type="datetimeFigureOut">
              <a:rPr lang="en-US" smtClean="0"/>
              <a:t>12/12/2019</a:t>
            </a:fld>
            <a:endParaRPr lang="en-US"/>
          </a:p>
        </p:txBody>
      </p:sp>
      <p:sp>
        <p:nvSpPr>
          <p:cNvPr id="6" name="Footer Placeholder 5">
            <a:extLst>
              <a:ext uri="{FF2B5EF4-FFF2-40B4-BE49-F238E27FC236}">
                <a16:creationId xmlns:a16="http://schemas.microsoft.com/office/drawing/2014/main" xmlns="" id="{8D685A22-883B-460E-ABF1-5A39C9DAE6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648BB2A-405F-4891-88AB-C4DEDD9348FB}"/>
              </a:ext>
            </a:extLst>
          </p:cNvPr>
          <p:cNvSpPr>
            <a:spLocks noGrp="1"/>
          </p:cNvSpPr>
          <p:nvPr>
            <p:ph type="sldNum" sz="quarter" idx="12"/>
          </p:nvPr>
        </p:nvSpPr>
        <p:spPr/>
        <p:txBody>
          <a:bodyPr/>
          <a:lstStyle/>
          <a:p>
            <a:fld id="{3BAC7440-B03D-4BF0-8ED7-0BEC0BF48C35}" type="slidenum">
              <a:rPr lang="en-US" smtClean="0"/>
              <a:t>‹#›</a:t>
            </a:fld>
            <a:endParaRPr lang="en-US"/>
          </a:p>
        </p:txBody>
      </p:sp>
    </p:spTree>
    <p:extLst>
      <p:ext uri="{BB962C8B-B14F-4D97-AF65-F5344CB8AC3E}">
        <p14:creationId xmlns:p14="http://schemas.microsoft.com/office/powerpoint/2010/main" val="3693498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79C52B-714D-4382-A701-1E692F62B8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B5431940-D8CD-4179-A871-9A4B8AD276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C47C6284-83BE-47B8-B234-9ABC18ED98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AE0F3A5-48DC-4379-B28A-BC029D6ED2CA}"/>
              </a:ext>
            </a:extLst>
          </p:cNvPr>
          <p:cNvSpPr>
            <a:spLocks noGrp="1"/>
          </p:cNvSpPr>
          <p:nvPr>
            <p:ph type="dt" sz="half" idx="10"/>
          </p:nvPr>
        </p:nvSpPr>
        <p:spPr/>
        <p:txBody>
          <a:bodyPr/>
          <a:lstStyle/>
          <a:p>
            <a:fld id="{586972B8-AEE4-4080-A396-0DCF124648E6}" type="datetimeFigureOut">
              <a:rPr lang="en-US" smtClean="0"/>
              <a:t>12/12/2019</a:t>
            </a:fld>
            <a:endParaRPr lang="en-US"/>
          </a:p>
        </p:txBody>
      </p:sp>
      <p:sp>
        <p:nvSpPr>
          <p:cNvPr id="6" name="Footer Placeholder 5">
            <a:extLst>
              <a:ext uri="{FF2B5EF4-FFF2-40B4-BE49-F238E27FC236}">
                <a16:creationId xmlns:a16="http://schemas.microsoft.com/office/drawing/2014/main" xmlns="" id="{AC056AAC-B325-4959-931D-BF3953A7E7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DC0B823-899A-4845-9F36-159301D46106}"/>
              </a:ext>
            </a:extLst>
          </p:cNvPr>
          <p:cNvSpPr>
            <a:spLocks noGrp="1"/>
          </p:cNvSpPr>
          <p:nvPr>
            <p:ph type="sldNum" sz="quarter" idx="12"/>
          </p:nvPr>
        </p:nvSpPr>
        <p:spPr/>
        <p:txBody>
          <a:bodyPr/>
          <a:lstStyle/>
          <a:p>
            <a:fld id="{3BAC7440-B03D-4BF0-8ED7-0BEC0BF48C35}" type="slidenum">
              <a:rPr lang="en-US" smtClean="0"/>
              <a:t>‹#›</a:t>
            </a:fld>
            <a:endParaRPr lang="en-US"/>
          </a:p>
        </p:txBody>
      </p:sp>
    </p:spTree>
    <p:extLst>
      <p:ext uri="{BB962C8B-B14F-4D97-AF65-F5344CB8AC3E}">
        <p14:creationId xmlns:p14="http://schemas.microsoft.com/office/powerpoint/2010/main" val="3902969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2ECAA80-A624-40A1-9A69-C491229E1A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531BCA6B-64BD-4175-B316-EF6E37FE5E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E39C599-1C67-4D1F-8CA5-2D7EE3C55F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6972B8-AEE4-4080-A396-0DCF124648E6}" type="datetimeFigureOut">
              <a:rPr lang="en-US" smtClean="0"/>
              <a:t>12/12/2019</a:t>
            </a:fld>
            <a:endParaRPr lang="en-US"/>
          </a:p>
        </p:txBody>
      </p:sp>
      <p:sp>
        <p:nvSpPr>
          <p:cNvPr id="5" name="Footer Placeholder 4">
            <a:extLst>
              <a:ext uri="{FF2B5EF4-FFF2-40B4-BE49-F238E27FC236}">
                <a16:creationId xmlns:a16="http://schemas.microsoft.com/office/drawing/2014/main" xmlns="" id="{AB8D459B-BE62-4258-B1C0-4382F5541F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4505B8EA-9E55-45EB-8102-F80D617AB3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AC7440-B03D-4BF0-8ED7-0BEC0BF48C35}" type="slidenum">
              <a:rPr lang="en-US" smtClean="0"/>
              <a:t>‹#›</a:t>
            </a:fld>
            <a:endParaRPr lang="en-US"/>
          </a:p>
        </p:txBody>
      </p:sp>
    </p:spTree>
    <p:extLst>
      <p:ext uri="{BB962C8B-B14F-4D97-AF65-F5344CB8AC3E}">
        <p14:creationId xmlns:p14="http://schemas.microsoft.com/office/powerpoint/2010/main" val="3479110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8CBB0D-CEEB-4462-BBC0-F4FCF5E9A9D1}"/>
              </a:ext>
            </a:extLst>
          </p:cNvPr>
          <p:cNvSpPr>
            <a:spLocks noGrp="1"/>
          </p:cNvSpPr>
          <p:nvPr>
            <p:ph type="ctrTitle"/>
          </p:nvPr>
        </p:nvSpPr>
        <p:spPr/>
        <p:txBody>
          <a:bodyPr/>
          <a:lstStyle/>
          <a:p>
            <a:r>
              <a:rPr lang="en-US" dirty="0"/>
              <a:t>Chicago Opioid Overdose Mortality Data </a:t>
            </a:r>
          </a:p>
        </p:txBody>
      </p:sp>
      <p:sp>
        <p:nvSpPr>
          <p:cNvPr id="3" name="Subtitle 2">
            <a:extLst>
              <a:ext uri="{FF2B5EF4-FFF2-40B4-BE49-F238E27FC236}">
                <a16:creationId xmlns:a16="http://schemas.microsoft.com/office/drawing/2014/main" xmlns="" id="{4F194649-8E19-41D1-AFB0-AE1422E3B5D6}"/>
              </a:ext>
            </a:extLst>
          </p:cNvPr>
          <p:cNvSpPr>
            <a:spLocks noGrp="1"/>
          </p:cNvSpPr>
          <p:nvPr>
            <p:ph type="subTitle" idx="1"/>
          </p:nvPr>
        </p:nvSpPr>
        <p:spPr/>
        <p:txBody>
          <a:bodyPr/>
          <a:lstStyle/>
          <a:p>
            <a:r>
              <a:rPr lang="en-US" dirty="0"/>
              <a:t>Elizabeth Salisbury-Afshar, MD, MPH</a:t>
            </a:r>
          </a:p>
        </p:txBody>
      </p:sp>
      <p:pic>
        <p:nvPicPr>
          <p:cNvPr id="1026" name="Picture 2" descr="Image result for chicago flag">
            <a:extLst>
              <a:ext uri="{FF2B5EF4-FFF2-40B4-BE49-F238E27FC236}">
                <a16:creationId xmlns:a16="http://schemas.microsoft.com/office/drawing/2014/main" xmlns="" id="{6A61C7D3-8866-4357-BF2E-6684360404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6312" y="4759125"/>
            <a:ext cx="2619375" cy="17430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0915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ACA26A-E7A6-4C1F-956E-E1D6A064F9A7}"/>
              </a:ext>
            </a:extLst>
          </p:cNvPr>
          <p:cNvSpPr>
            <a:spLocks noGrp="1"/>
          </p:cNvSpPr>
          <p:nvPr>
            <p:ph type="title"/>
          </p:nvPr>
        </p:nvSpPr>
        <p:spPr>
          <a:xfrm>
            <a:off x="838200" y="285223"/>
            <a:ext cx="10515600" cy="1325563"/>
          </a:xfrm>
        </p:spPr>
        <p:txBody>
          <a:bodyPr/>
          <a:lstStyle/>
          <a:p>
            <a:pPr algn="ctr"/>
            <a:r>
              <a:rPr lang="en-US" dirty="0"/>
              <a:t>Drugs involved in opioid-related overdoses in Chicago- 2017</a:t>
            </a:r>
          </a:p>
        </p:txBody>
      </p:sp>
      <p:pic>
        <p:nvPicPr>
          <p:cNvPr id="6" name="Picture 5">
            <a:extLst>
              <a:ext uri="{FF2B5EF4-FFF2-40B4-BE49-F238E27FC236}">
                <a16:creationId xmlns:a16="http://schemas.microsoft.com/office/drawing/2014/main" xmlns="" id="{5292F8A7-28E8-46BF-A390-92680DEF6779}"/>
              </a:ext>
            </a:extLst>
          </p:cNvPr>
          <p:cNvPicPr>
            <a:picLocks noChangeAspect="1"/>
          </p:cNvPicPr>
          <p:nvPr/>
        </p:nvPicPr>
        <p:blipFill rotWithShape="1">
          <a:blip r:embed="rId2"/>
          <a:srcRect l="20898" t="39357" r="50000" b="21942"/>
          <a:stretch/>
        </p:blipFill>
        <p:spPr>
          <a:xfrm>
            <a:off x="609600" y="2157273"/>
            <a:ext cx="5210076" cy="3897298"/>
          </a:xfrm>
          <a:prstGeom prst="rect">
            <a:avLst/>
          </a:prstGeom>
        </p:spPr>
      </p:pic>
      <p:pic>
        <p:nvPicPr>
          <p:cNvPr id="7" name="Picture 6">
            <a:extLst>
              <a:ext uri="{FF2B5EF4-FFF2-40B4-BE49-F238E27FC236}">
                <a16:creationId xmlns:a16="http://schemas.microsoft.com/office/drawing/2014/main" xmlns="" id="{E0154FD3-7CE0-41B8-83F4-C880036010B0}"/>
              </a:ext>
            </a:extLst>
          </p:cNvPr>
          <p:cNvPicPr>
            <a:picLocks noChangeAspect="1"/>
          </p:cNvPicPr>
          <p:nvPr/>
        </p:nvPicPr>
        <p:blipFill rotWithShape="1">
          <a:blip r:embed="rId3"/>
          <a:srcRect l="50000" t="37022" r="22962" b="21424"/>
          <a:stretch/>
        </p:blipFill>
        <p:spPr>
          <a:xfrm>
            <a:off x="7108055" y="2004134"/>
            <a:ext cx="4406283" cy="3809172"/>
          </a:xfrm>
          <a:prstGeom prst="rect">
            <a:avLst/>
          </a:prstGeom>
        </p:spPr>
      </p:pic>
      <p:sp>
        <p:nvSpPr>
          <p:cNvPr id="8" name="Rectangle 7">
            <a:extLst>
              <a:ext uri="{FF2B5EF4-FFF2-40B4-BE49-F238E27FC236}">
                <a16:creationId xmlns:a16="http://schemas.microsoft.com/office/drawing/2014/main" xmlns="" id="{F1F922F0-63C6-4882-9D97-273CBD4BDC26}"/>
              </a:ext>
            </a:extLst>
          </p:cNvPr>
          <p:cNvSpPr/>
          <p:nvPr/>
        </p:nvSpPr>
        <p:spPr>
          <a:xfrm>
            <a:off x="5029862" y="6367525"/>
            <a:ext cx="6996485" cy="276999"/>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Calibri"/>
                <a:ea typeface="+mn-ea"/>
                <a:cs typeface="+mn-cs"/>
              </a:rPr>
              <a:t>Rushovich et al. Annual Opioid Surveillance Report- Chicago 2017.  City of Chicago, October 2018.</a:t>
            </a:r>
          </a:p>
        </p:txBody>
      </p:sp>
    </p:spTree>
    <p:extLst>
      <p:ext uri="{BB962C8B-B14F-4D97-AF65-F5344CB8AC3E}">
        <p14:creationId xmlns:p14="http://schemas.microsoft.com/office/powerpoint/2010/main" val="2001498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BCC5F4-8CCE-4A68-B068-87BB2F5E634D}"/>
              </a:ext>
            </a:extLst>
          </p:cNvPr>
          <p:cNvSpPr>
            <a:spLocks noGrp="1"/>
          </p:cNvSpPr>
          <p:nvPr>
            <p:ph type="title"/>
          </p:nvPr>
        </p:nvSpPr>
        <p:spPr/>
        <p:txBody>
          <a:bodyPr/>
          <a:lstStyle/>
          <a:p>
            <a:pPr algn="ctr"/>
            <a:r>
              <a:rPr lang="en-US" dirty="0"/>
              <a:t>Conclusions</a:t>
            </a:r>
          </a:p>
        </p:txBody>
      </p:sp>
      <p:sp>
        <p:nvSpPr>
          <p:cNvPr id="3" name="Content Placeholder 2">
            <a:extLst>
              <a:ext uri="{FF2B5EF4-FFF2-40B4-BE49-F238E27FC236}">
                <a16:creationId xmlns:a16="http://schemas.microsoft.com/office/drawing/2014/main" xmlns="" id="{42AA5E46-93A7-432C-AC60-4EC274566201}"/>
              </a:ext>
            </a:extLst>
          </p:cNvPr>
          <p:cNvSpPr>
            <a:spLocks noGrp="1"/>
          </p:cNvSpPr>
          <p:nvPr>
            <p:ph idx="1"/>
          </p:nvPr>
        </p:nvSpPr>
        <p:spPr/>
        <p:txBody>
          <a:bodyPr>
            <a:normAutofit/>
          </a:bodyPr>
          <a:lstStyle/>
          <a:p>
            <a:r>
              <a:rPr lang="en-US" dirty="0"/>
              <a:t>Opioid overdose mortality rates continue to increase nationally and locally</a:t>
            </a:r>
          </a:p>
          <a:p>
            <a:pPr lvl="1"/>
            <a:r>
              <a:rPr lang="en-US" dirty="0"/>
              <a:t>Chicago’s rate of opioid-related overdose death is more than two times the national rate</a:t>
            </a:r>
          </a:p>
          <a:p>
            <a:pPr lvl="1"/>
            <a:r>
              <a:rPr lang="en-US" dirty="0"/>
              <a:t>There were more deaths due to opioid overdose than to gun-related homicide in 2017 in Chicago</a:t>
            </a:r>
          </a:p>
          <a:p>
            <a:r>
              <a:rPr lang="en-US" dirty="0"/>
              <a:t>In Chicago, illicit opioids (heroin and fentanyl) account for majority of the mortality burden with the  highest rates of overdose among 45-64 year </a:t>
            </a:r>
            <a:r>
              <a:rPr lang="en-US" dirty="0" err="1"/>
              <a:t>olds</a:t>
            </a:r>
            <a:r>
              <a:rPr lang="en-US" dirty="0"/>
              <a:t>, African Americans, and men</a:t>
            </a:r>
          </a:p>
          <a:p>
            <a:r>
              <a:rPr lang="en-US" dirty="0"/>
              <a:t>Understanding local trends can help craft more strategic interventions</a:t>
            </a:r>
          </a:p>
          <a:p>
            <a:endParaRPr lang="en-US" dirty="0"/>
          </a:p>
        </p:txBody>
      </p:sp>
    </p:spTree>
    <p:extLst>
      <p:ext uri="{BB962C8B-B14F-4D97-AF65-F5344CB8AC3E}">
        <p14:creationId xmlns:p14="http://schemas.microsoft.com/office/powerpoint/2010/main" val="511844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xmlns="" id="{BD1AE3B7-1622-43D7-9EBD-A9E6CB9A3B16}"/>
              </a:ext>
            </a:extLst>
          </p:cNvPr>
          <p:cNvSpPr txBox="1">
            <a:spLocks/>
          </p:cNvSpPr>
          <p:nvPr/>
        </p:nvSpPr>
        <p:spPr>
          <a:xfrm>
            <a:off x="609600" y="1600201"/>
            <a:ext cx="109728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a:solidFill>
                  <a:schemeClr val="accent1">
                    <a:lumMod val="75000"/>
                    <a:lumOff val="25000"/>
                  </a:schemeClr>
                </a:solidFill>
              </a:rPr>
              <a:t>In Chicago in 2017, </a:t>
            </a:r>
          </a:p>
          <a:p>
            <a:pPr marL="0" indent="0" algn="ctr">
              <a:buFont typeface="Arial" panose="020B0604020202020204" pitchFamily="34" charset="0"/>
              <a:buNone/>
            </a:pPr>
            <a:r>
              <a:rPr lang="en-US" sz="4800" b="1" dirty="0">
                <a:solidFill>
                  <a:srgbClr val="FF0000"/>
                </a:solidFill>
              </a:rPr>
              <a:t>796 people </a:t>
            </a:r>
            <a:r>
              <a:rPr lang="en-US" sz="4000" dirty="0">
                <a:solidFill>
                  <a:schemeClr val="accent1">
                    <a:lumMod val="75000"/>
                    <a:lumOff val="25000"/>
                  </a:schemeClr>
                </a:solidFill>
              </a:rPr>
              <a:t>died from opioid-related overdose</a:t>
            </a:r>
          </a:p>
          <a:p>
            <a:pPr marL="0" indent="0" algn="ctr">
              <a:buFont typeface="Arial" panose="020B0604020202020204" pitchFamily="34" charset="0"/>
              <a:buNone/>
            </a:pPr>
            <a:endParaRPr lang="en-US" sz="3200" dirty="0"/>
          </a:p>
          <a:p>
            <a:pPr marL="0" indent="0" algn="ctr">
              <a:buFont typeface="Arial" panose="020B0604020202020204" pitchFamily="34" charset="0"/>
              <a:buNone/>
            </a:pPr>
            <a:r>
              <a:rPr lang="en-US" sz="3200" dirty="0"/>
              <a:t>In the same year, 650 people died from gun-related homicide</a:t>
            </a:r>
          </a:p>
        </p:txBody>
      </p:sp>
    </p:spTree>
    <p:extLst>
      <p:ext uri="{BB962C8B-B14F-4D97-AF65-F5344CB8AC3E}">
        <p14:creationId xmlns:p14="http://schemas.microsoft.com/office/powerpoint/2010/main" val="31594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1025060409"/>
              </p:ext>
            </p:extLst>
          </p:nvPr>
        </p:nvGraphicFramePr>
        <p:xfrm>
          <a:off x="1995379" y="1284603"/>
          <a:ext cx="8201241" cy="4933371"/>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585926" y="191445"/>
            <a:ext cx="10768614" cy="1200329"/>
          </a:xfrm>
          <a:prstGeom prst="rect">
            <a:avLst/>
          </a:prstGeom>
        </p:spPr>
        <p:txBody>
          <a:bodyPr wrap="square">
            <a:spAutoFit/>
          </a:bodyPr>
          <a:lstStyle/>
          <a:p>
            <a:pPr algn="ctr"/>
            <a:r>
              <a:rPr lang="en-US" sz="3600" b="1" dirty="0">
                <a:latin typeface="+mj-lt"/>
              </a:rPr>
              <a:t>Opioid overdose deaths have increased dramatically in the past ten years in Chicago</a:t>
            </a:r>
            <a:endParaRPr lang="en-US" sz="3600" dirty="0">
              <a:latin typeface="+mj-lt"/>
            </a:endParaRPr>
          </a:p>
        </p:txBody>
      </p:sp>
      <p:sp>
        <p:nvSpPr>
          <p:cNvPr id="2" name="TextBox 1"/>
          <p:cNvSpPr txBox="1"/>
          <p:nvPr/>
        </p:nvSpPr>
        <p:spPr>
          <a:xfrm>
            <a:off x="7132926" y="1284603"/>
            <a:ext cx="2613362" cy="369332"/>
          </a:xfrm>
          <a:prstGeom prst="rect">
            <a:avLst/>
          </a:prstGeom>
          <a:noFill/>
        </p:spPr>
        <p:txBody>
          <a:bodyPr wrap="square" rtlCol="0">
            <a:spAutoFit/>
          </a:bodyPr>
          <a:lstStyle/>
          <a:p>
            <a:r>
              <a:rPr lang="en-US" b="1" dirty="0"/>
              <a:t>Opioid Overdose Deaths</a:t>
            </a:r>
          </a:p>
        </p:txBody>
      </p:sp>
      <p:sp>
        <p:nvSpPr>
          <p:cNvPr id="8" name="TextBox 7">
            <a:extLst>
              <a:ext uri="{FF2B5EF4-FFF2-40B4-BE49-F238E27FC236}">
                <a16:creationId xmlns:a16="http://schemas.microsoft.com/office/drawing/2014/main" xmlns="" id="{820184C3-2DDC-4E2A-A062-76811D8BF16A}"/>
              </a:ext>
            </a:extLst>
          </p:cNvPr>
          <p:cNvSpPr txBox="1"/>
          <p:nvPr/>
        </p:nvSpPr>
        <p:spPr>
          <a:xfrm>
            <a:off x="-1" y="6294139"/>
            <a:ext cx="11975977" cy="577081"/>
          </a:xfrm>
          <a:prstGeom prst="rect">
            <a:avLst/>
          </a:prstGeom>
          <a:noFill/>
        </p:spPr>
        <p:txBody>
          <a:bodyPr wrap="square" rtlCol="0">
            <a:spAutoFit/>
          </a:bodyPr>
          <a:lstStyle/>
          <a:p>
            <a:pPr algn="r"/>
            <a:r>
              <a:rPr lang="en-US" sz="1050" b="1" dirty="0"/>
              <a:t>Data Sources: </a:t>
            </a:r>
            <a:r>
              <a:rPr lang="en-US" sz="1050" u="sng" dirty="0"/>
              <a:t>Years 2008-2016: </a:t>
            </a:r>
            <a:r>
              <a:rPr lang="en-US" sz="1050" dirty="0"/>
              <a:t>Illinois Department of Public Health, Division of Vital Records, Death Certificate Data Files. </a:t>
            </a:r>
          </a:p>
          <a:p>
            <a:pPr algn="r"/>
            <a:r>
              <a:rPr lang="en-US" sz="1050" dirty="0"/>
              <a:t>^</a:t>
            </a:r>
            <a:r>
              <a:rPr lang="en-US" sz="1050" u="sng" dirty="0"/>
              <a:t>Year 2017:</a:t>
            </a:r>
            <a:r>
              <a:rPr lang="en-US" sz="1050" dirty="0"/>
              <a:t> Cook County Medical Examiner. These data refer to deaths that occurred among Chicago Residents.</a:t>
            </a:r>
          </a:p>
          <a:p>
            <a:pPr algn="r"/>
            <a:r>
              <a:rPr lang="en-US" sz="1050" dirty="0"/>
              <a:t>Slide used with permission from Chicago Department of Public Health (Dr. Allison Arwady) </a:t>
            </a:r>
          </a:p>
        </p:txBody>
      </p:sp>
    </p:spTree>
    <p:extLst>
      <p:ext uri="{BB962C8B-B14F-4D97-AF65-F5344CB8AC3E}">
        <p14:creationId xmlns:p14="http://schemas.microsoft.com/office/powerpoint/2010/main" val="1814059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ADAEE5-DE6A-419A-9FE3-32C6D459B40D}"/>
              </a:ext>
            </a:extLst>
          </p:cNvPr>
          <p:cNvSpPr>
            <a:spLocks noGrp="1"/>
          </p:cNvSpPr>
          <p:nvPr>
            <p:ph type="title"/>
          </p:nvPr>
        </p:nvSpPr>
        <p:spPr>
          <a:xfrm>
            <a:off x="1329112" y="183138"/>
            <a:ext cx="9472246" cy="772259"/>
          </a:xfrm>
        </p:spPr>
        <p:txBody>
          <a:bodyPr/>
          <a:lstStyle/>
          <a:p>
            <a:pPr algn="ctr"/>
            <a:r>
              <a:rPr lang="en-US" dirty="0"/>
              <a:t>Opioid Overdose Deaths- 2015-2017</a:t>
            </a:r>
          </a:p>
        </p:txBody>
      </p:sp>
      <p:sp>
        <p:nvSpPr>
          <p:cNvPr id="3" name="Content Placeholder 2">
            <a:extLst>
              <a:ext uri="{FF2B5EF4-FFF2-40B4-BE49-F238E27FC236}">
                <a16:creationId xmlns:a16="http://schemas.microsoft.com/office/drawing/2014/main" xmlns="" id="{7E0DB360-16EB-47EE-A5B5-D4A7D284DC47}"/>
              </a:ext>
            </a:extLst>
          </p:cNvPr>
          <p:cNvSpPr>
            <a:spLocks noGrp="1"/>
          </p:cNvSpPr>
          <p:nvPr>
            <p:ph idx="1"/>
          </p:nvPr>
        </p:nvSpPr>
        <p:spPr>
          <a:xfrm>
            <a:off x="1634969" y="5558642"/>
            <a:ext cx="9337830" cy="616606"/>
          </a:xfrm>
        </p:spPr>
        <p:txBody>
          <a:bodyPr>
            <a:normAutofit fontScale="77500" lnSpcReduction="20000"/>
          </a:bodyPr>
          <a:lstStyle/>
          <a:p>
            <a:pPr marL="0" indent="0" algn="ctr">
              <a:buNone/>
            </a:pPr>
            <a:r>
              <a:rPr lang="en-US" sz="2800" dirty="0"/>
              <a:t>Chicago saw a 74% increase in opioid overdose death rate between 2015-2016</a:t>
            </a:r>
          </a:p>
        </p:txBody>
      </p:sp>
      <p:graphicFrame>
        <p:nvGraphicFramePr>
          <p:cNvPr id="8" name="Chart 7">
            <a:extLst>
              <a:ext uri="{FF2B5EF4-FFF2-40B4-BE49-F238E27FC236}">
                <a16:creationId xmlns:a16="http://schemas.microsoft.com/office/drawing/2014/main" xmlns="" id="{BB6F0D3C-B94B-42F7-8271-5A52B100FACF}"/>
              </a:ext>
            </a:extLst>
          </p:cNvPr>
          <p:cNvGraphicFramePr/>
          <p:nvPr>
            <p:extLst>
              <p:ext uri="{D42A27DB-BD31-4B8C-83A1-F6EECF244321}">
                <p14:modId xmlns:p14="http://schemas.microsoft.com/office/powerpoint/2010/main" val="1570113038"/>
              </p:ext>
            </p:extLst>
          </p:nvPr>
        </p:nvGraphicFramePr>
        <p:xfrm>
          <a:off x="3047999" y="800100"/>
          <a:ext cx="6298223" cy="4449883"/>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xmlns="" id="{6A36FA9E-E72B-4196-891B-951CE6A0E74C}"/>
              </a:ext>
            </a:extLst>
          </p:cNvPr>
          <p:cNvSpPr txBox="1"/>
          <p:nvPr/>
        </p:nvSpPr>
        <p:spPr>
          <a:xfrm rot="16200000">
            <a:off x="1252605" y="2934357"/>
            <a:ext cx="3028073"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lumMod val="50000"/>
                    <a:lumOff val="50000"/>
                  </a:prstClr>
                </a:solidFill>
                <a:effectLst/>
                <a:uLnTx/>
                <a:uFillTx/>
                <a:latin typeface="Calibri" panose="020F0502020204030204" pitchFamily="34" charset="0"/>
                <a:ea typeface="+mn-ea"/>
                <a:cs typeface="Arial" panose="020B0604020202020204" pitchFamily="34" charset="0"/>
              </a:rPr>
              <a:t>Age-adjusted rate per 100,000</a:t>
            </a:r>
          </a:p>
        </p:txBody>
      </p:sp>
      <p:sp>
        <p:nvSpPr>
          <p:cNvPr id="7" name="Rectangle 6">
            <a:extLst>
              <a:ext uri="{FF2B5EF4-FFF2-40B4-BE49-F238E27FC236}">
                <a16:creationId xmlns:a16="http://schemas.microsoft.com/office/drawing/2014/main" xmlns="" id="{0613F15C-7238-4DDD-9211-92562A87D83E}"/>
              </a:ext>
            </a:extLst>
          </p:cNvPr>
          <p:cNvSpPr/>
          <p:nvPr/>
        </p:nvSpPr>
        <p:spPr>
          <a:xfrm>
            <a:off x="131121" y="6272019"/>
            <a:ext cx="11756120" cy="461665"/>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Calibri"/>
                <a:ea typeface="+mn-ea"/>
                <a:cs typeface="+mn-cs"/>
              </a:rPr>
              <a:t>Scholl et al. Drug and Opioid-Involved Overdose Deaths- United States 2013-2017. MMWR Jan 4, 2019.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Calibri"/>
                <a:ea typeface="+mn-ea"/>
                <a:cs typeface="+mn-cs"/>
              </a:rPr>
              <a:t>Rushovich et al. Annual Opioid Surveillance Report- Chicago 2017.  City of Chicago, October 2018.</a:t>
            </a:r>
          </a:p>
        </p:txBody>
      </p:sp>
    </p:spTree>
    <p:extLst>
      <p:ext uri="{BB962C8B-B14F-4D97-AF65-F5344CB8AC3E}">
        <p14:creationId xmlns:p14="http://schemas.microsoft.com/office/powerpoint/2010/main" val="3232333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xmlns="" id="{6349EAAB-023E-49B5-B7C7-892779AE99F2}"/>
              </a:ext>
            </a:extLst>
          </p:cNvPr>
          <p:cNvGraphicFramePr>
            <a:graphicFrameLocks noGrp="1"/>
          </p:cNvGraphicFramePr>
          <p:nvPr>
            <p:ph idx="1"/>
            <p:extLst>
              <p:ext uri="{D42A27DB-BD31-4B8C-83A1-F6EECF244321}">
                <p14:modId xmlns:p14="http://schemas.microsoft.com/office/powerpoint/2010/main" val="3040350978"/>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a:extLst>
              <a:ext uri="{FF2B5EF4-FFF2-40B4-BE49-F238E27FC236}">
                <a16:creationId xmlns:a16="http://schemas.microsoft.com/office/drawing/2014/main" xmlns="" id="{601B90E6-25F0-4FC3-8DDA-539B8607C93D}"/>
              </a:ext>
            </a:extLst>
          </p:cNvPr>
          <p:cNvSpPr>
            <a:spLocks noGrp="1"/>
          </p:cNvSpPr>
          <p:nvPr>
            <p:ph type="title"/>
          </p:nvPr>
        </p:nvSpPr>
        <p:spPr>
          <a:xfrm>
            <a:off x="240030" y="171768"/>
            <a:ext cx="11624310" cy="914082"/>
          </a:xfrm>
        </p:spPr>
        <p:txBody>
          <a:bodyPr>
            <a:normAutofit fontScale="90000"/>
          </a:bodyPr>
          <a:lstStyle/>
          <a:p>
            <a:pPr algn="ctr"/>
            <a:r>
              <a:rPr lang="en-US" dirty="0"/>
              <a:t>Chicago Opioid-Related Overdose Deaths by Drug Type, 2015-2017</a:t>
            </a:r>
          </a:p>
        </p:txBody>
      </p:sp>
      <p:sp>
        <p:nvSpPr>
          <p:cNvPr id="10" name="Rectangle 9">
            <a:extLst>
              <a:ext uri="{FF2B5EF4-FFF2-40B4-BE49-F238E27FC236}">
                <a16:creationId xmlns:a16="http://schemas.microsoft.com/office/drawing/2014/main" xmlns="" id="{53CE009A-A261-4EB6-BFCE-6CE527E6D1C3}"/>
              </a:ext>
            </a:extLst>
          </p:cNvPr>
          <p:cNvSpPr/>
          <p:nvPr/>
        </p:nvSpPr>
        <p:spPr>
          <a:xfrm>
            <a:off x="4057650" y="6525605"/>
            <a:ext cx="7913370" cy="276999"/>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Calibri"/>
                <a:ea typeface="+mn-ea"/>
                <a:cs typeface="+mn-cs"/>
              </a:rPr>
              <a:t>Rushovich et al. Annual Opioid Surveillance Report- Chicago 2017.  City of Chicago, October 2018.</a:t>
            </a:r>
          </a:p>
        </p:txBody>
      </p:sp>
      <p:sp>
        <p:nvSpPr>
          <p:cNvPr id="7" name="TextBox 6">
            <a:extLst>
              <a:ext uri="{FF2B5EF4-FFF2-40B4-BE49-F238E27FC236}">
                <a16:creationId xmlns:a16="http://schemas.microsoft.com/office/drawing/2014/main" xmlns="" id="{2C6761CD-8F0C-4B1B-BC5C-FBCE17C3A451}"/>
              </a:ext>
            </a:extLst>
          </p:cNvPr>
          <p:cNvSpPr txBox="1"/>
          <p:nvPr/>
        </p:nvSpPr>
        <p:spPr>
          <a:xfrm rot="16200000">
            <a:off x="-775411" y="3136584"/>
            <a:ext cx="2400209"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Age-adjusted rate per 100,000</a:t>
            </a:r>
          </a:p>
        </p:txBody>
      </p:sp>
    </p:spTree>
    <p:extLst>
      <p:ext uri="{BB962C8B-B14F-4D97-AF65-F5344CB8AC3E}">
        <p14:creationId xmlns:p14="http://schemas.microsoft.com/office/powerpoint/2010/main" val="3709768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5223"/>
            <a:ext cx="10515600" cy="1325563"/>
          </a:xfrm>
        </p:spPr>
        <p:txBody>
          <a:bodyPr>
            <a:normAutofit/>
          </a:bodyPr>
          <a:lstStyle/>
          <a:p>
            <a:pPr algn="ctr"/>
            <a:r>
              <a:rPr lang="en-US" sz="4000" dirty="0"/>
              <a:t>Opioid Overdose Death Rate by Gender, US and Chicago- 2017</a:t>
            </a:r>
          </a:p>
        </p:txBody>
      </p:sp>
      <p:graphicFrame>
        <p:nvGraphicFramePr>
          <p:cNvPr id="6" name="Content Placeholder 5"/>
          <p:cNvGraphicFramePr>
            <a:graphicFrameLocks noGrp="1"/>
          </p:cNvGraphicFramePr>
          <p:nvPr>
            <p:ph sz="quarter" idx="14"/>
            <p:extLst>
              <p:ext uri="{D42A27DB-BD31-4B8C-83A1-F6EECF244321}">
                <p14:modId xmlns:p14="http://schemas.microsoft.com/office/powerpoint/2010/main" val="3588410512"/>
              </p:ext>
            </p:extLst>
          </p:nvPr>
        </p:nvGraphicFramePr>
        <p:xfrm>
          <a:off x="457200" y="1435963"/>
          <a:ext cx="11337925" cy="4846638"/>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9">
            <a:extLst>
              <a:ext uri="{FF2B5EF4-FFF2-40B4-BE49-F238E27FC236}">
                <a16:creationId xmlns:a16="http://schemas.microsoft.com/office/drawing/2014/main" xmlns="" id="{5695ED4F-C630-48D2-801E-E6EACAEF25AE}"/>
              </a:ext>
            </a:extLst>
          </p:cNvPr>
          <p:cNvSpPr/>
          <p:nvPr/>
        </p:nvSpPr>
        <p:spPr>
          <a:xfrm>
            <a:off x="1181966" y="6298906"/>
            <a:ext cx="10863643" cy="461665"/>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Calibri"/>
                <a:ea typeface="+mn-ea"/>
                <a:cs typeface="+mn-cs"/>
              </a:rPr>
              <a:t>Scholl L, Seth P, et al. Drug and Opioid-Involved Overdose Deaths- United States, 2013-2017. MMWR Jan 4 2018;67(5152);1419-1427</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Calibri"/>
                <a:ea typeface="+mn-ea"/>
                <a:cs typeface="+mn-cs"/>
              </a:rPr>
              <a:t>Epidemiology Report: Increase in Overdose Deaths Involving Opioids, Chicago 2015-2016</a:t>
            </a:r>
          </a:p>
        </p:txBody>
      </p:sp>
      <p:sp>
        <p:nvSpPr>
          <p:cNvPr id="11" name="TextBox 10">
            <a:extLst>
              <a:ext uri="{FF2B5EF4-FFF2-40B4-BE49-F238E27FC236}">
                <a16:creationId xmlns:a16="http://schemas.microsoft.com/office/drawing/2014/main" xmlns="" id="{611F2BA5-6486-4986-8803-8B354E9D6F17}"/>
              </a:ext>
            </a:extLst>
          </p:cNvPr>
          <p:cNvSpPr txBox="1"/>
          <p:nvPr/>
        </p:nvSpPr>
        <p:spPr>
          <a:xfrm>
            <a:off x="146391" y="5624013"/>
            <a:ext cx="1886863" cy="31810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67" b="0" i="0" u="none" strike="noStrike" kern="1200" cap="none" spc="0" normalizeH="0" baseline="0" noProof="0" dirty="0">
                <a:ln>
                  <a:noFill/>
                </a:ln>
                <a:solidFill>
                  <a:srgbClr val="595959"/>
                </a:solidFill>
                <a:effectLst/>
                <a:uLnTx/>
                <a:uFillTx/>
                <a:latin typeface="Calibri"/>
                <a:ea typeface="+mn-ea"/>
                <a:cs typeface="+mn-cs"/>
              </a:rPr>
              <a:t>US* Includes 35 states</a:t>
            </a:r>
          </a:p>
        </p:txBody>
      </p:sp>
      <p:sp>
        <p:nvSpPr>
          <p:cNvPr id="12" name="TextBox 11">
            <a:extLst>
              <a:ext uri="{FF2B5EF4-FFF2-40B4-BE49-F238E27FC236}">
                <a16:creationId xmlns:a16="http://schemas.microsoft.com/office/drawing/2014/main" xmlns="" id="{5C83549A-440E-4A74-A35C-6FD15CE380F2}"/>
              </a:ext>
            </a:extLst>
          </p:cNvPr>
          <p:cNvSpPr txBox="1"/>
          <p:nvPr/>
        </p:nvSpPr>
        <p:spPr>
          <a:xfrm rot="16200000">
            <a:off x="-864862" y="3385160"/>
            <a:ext cx="2400209"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Age-adjusted rate per 100,000</a:t>
            </a:r>
          </a:p>
        </p:txBody>
      </p:sp>
    </p:spTree>
    <p:extLst>
      <p:ext uri="{BB962C8B-B14F-4D97-AF65-F5344CB8AC3E}">
        <p14:creationId xmlns:p14="http://schemas.microsoft.com/office/powerpoint/2010/main" val="642339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BC66F0-2CD2-487D-9A98-A8DD40900C3F}"/>
              </a:ext>
            </a:extLst>
          </p:cNvPr>
          <p:cNvSpPr>
            <a:spLocks noGrp="1"/>
          </p:cNvSpPr>
          <p:nvPr>
            <p:ph type="title"/>
          </p:nvPr>
        </p:nvSpPr>
        <p:spPr>
          <a:xfrm>
            <a:off x="476250" y="274639"/>
            <a:ext cx="10863643" cy="1143000"/>
          </a:xfrm>
        </p:spPr>
        <p:txBody>
          <a:bodyPr>
            <a:normAutofit fontScale="90000"/>
          </a:bodyPr>
          <a:lstStyle/>
          <a:p>
            <a:pPr algn="ctr"/>
            <a:r>
              <a:rPr lang="en-US" dirty="0"/>
              <a:t>Opioid Overdose Death Rate by Age in the United States* and Chicago, 2017</a:t>
            </a:r>
          </a:p>
        </p:txBody>
      </p:sp>
      <p:graphicFrame>
        <p:nvGraphicFramePr>
          <p:cNvPr id="6" name="Content Placeholder 5">
            <a:extLst>
              <a:ext uri="{FF2B5EF4-FFF2-40B4-BE49-F238E27FC236}">
                <a16:creationId xmlns:a16="http://schemas.microsoft.com/office/drawing/2014/main" xmlns="" id="{65832E5D-5FE8-49C3-8869-D933C05A699B}"/>
              </a:ext>
            </a:extLst>
          </p:cNvPr>
          <p:cNvGraphicFramePr>
            <a:graphicFrameLocks noGrp="1"/>
          </p:cNvGraphicFramePr>
          <p:nvPr>
            <p:ph idx="1"/>
            <p:extLst>
              <p:ext uri="{D42A27DB-BD31-4B8C-83A1-F6EECF244321}">
                <p14:modId xmlns:p14="http://schemas.microsoft.com/office/powerpoint/2010/main" val="3736158997"/>
              </p:ext>
            </p:extLst>
          </p:nvPr>
        </p:nvGraphicFramePr>
        <p:xfrm>
          <a:off x="1981200" y="1413390"/>
          <a:ext cx="8229600" cy="465154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xmlns="" id="{19BB1B23-11E1-43F1-A5F0-134C4E37ED5C}"/>
              </a:ext>
            </a:extLst>
          </p:cNvPr>
          <p:cNvSpPr txBox="1"/>
          <p:nvPr/>
        </p:nvSpPr>
        <p:spPr>
          <a:xfrm rot="16200000">
            <a:off x="271953" y="3372277"/>
            <a:ext cx="286501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Age-adjusted death rate per 100,000</a:t>
            </a:r>
          </a:p>
        </p:txBody>
      </p:sp>
      <p:sp>
        <p:nvSpPr>
          <p:cNvPr id="3" name="TextBox 2">
            <a:extLst>
              <a:ext uri="{FF2B5EF4-FFF2-40B4-BE49-F238E27FC236}">
                <a16:creationId xmlns:a16="http://schemas.microsoft.com/office/drawing/2014/main" xmlns="" id="{AD2BCC6F-09B0-4762-896D-6E394FA15A90}"/>
              </a:ext>
            </a:extLst>
          </p:cNvPr>
          <p:cNvSpPr txBox="1"/>
          <p:nvPr/>
        </p:nvSpPr>
        <p:spPr>
          <a:xfrm>
            <a:off x="4825139" y="5653433"/>
            <a:ext cx="2212016" cy="4205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a:ln>
                  <a:noFill/>
                </a:ln>
                <a:solidFill>
                  <a:srgbClr val="000000"/>
                </a:solidFill>
                <a:effectLst/>
                <a:uLnTx/>
                <a:uFillTx/>
                <a:latin typeface="Calibri"/>
                <a:ea typeface="+mn-ea"/>
                <a:cs typeface="+mn-cs"/>
              </a:rPr>
              <a:t>Age range in years</a:t>
            </a:r>
          </a:p>
        </p:txBody>
      </p:sp>
      <p:sp>
        <p:nvSpPr>
          <p:cNvPr id="5" name="TextBox 4"/>
          <p:cNvSpPr txBox="1"/>
          <p:nvPr/>
        </p:nvSpPr>
        <p:spPr>
          <a:xfrm>
            <a:off x="146391" y="5624013"/>
            <a:ext cx="1886863" cy="31810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67" b="0" i="0" u="none" strike="noStrike" kern="1200" cap="none" spc="0" normalizeH="0" baseline="0" noProof="0" dirty="0">
                <a:ln>
                  <a:noFill/>
                </a:ln>
                <a:solidFill>
                  <a:srgbClr val="595959"/>
                </a:solidFill>
                <a:effectLst/>
                <a:uLnTx/>
                <a:uFillTx/>
                <a:latin typeface="Calibri"/>
                <a:ea typeface="+mn-ea"/>
                <a:cs typeface="+mn-cs"/>
              </a:rPr>
              <a:t>US* Includes 35 states</a:t>
            </a:r>
          </a:p>
        </p:txBody>
      </p:sp>
      <p:sp>
        <p:nvSpPr>
          <p:cNvPr id="8" name="Rectangle 7">
            <a:extLst>
              <a:ext uri="{FF2B5EF4-FFF2-40B4-BE49-F238E27FC236}">
                <a16:creationId xmlns:a16="http://schemas.microsoft.com/office/drawing/2014/main" xmlns="" id="{70E71C6B-BAD7-4774-9C94-2007FA041D69}"/>
              </a:ext>
            </a:extLst>
          </p:cNvPr>
          <p:cNvSpPr/>
          <p:nvPr/>
        </p:nvSpPr>
        <p:spPr>
          <a:xfrm>
            <a:off x="1181966" y="6325538"/>
            <a:ext cx="10863643" cy="461665"/>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Calibri"/>
                <a:ea typeface="+mn-ea"/>
                <a:cs typeface="+mn-cs"/>
              </a:rPr>
              <a:t>Scholl L, Seth P, et al. Drug and Opioid-Involved Overdose Deaths- United States, 2013-2017. MMWR Jan 4 2018;67(5152);1419-1427</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Calibri"/>
                <a:ea typeface="+mn-ea"/>
                <a:cs typeface="+mn-cs"/>
              </a:rPr>
              <a:t>Epidemiology Report: Increase in Overdose Deaths Involving Opioids, Chicago 2015-2016</a:t>
            </a:r>
          </a:p>
        </p:txBody>
      </p:sp>
    </p:spTree>
    <p:extLst>
      <p:ext uri="{BB962C8B-B14F-4D97-AF65-F5344CB8AC3E}">
        <p14:creationId xmlns:p14="http://schemas.microsoft.com/office/powerpoint/2010/main" val="77821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134304"/>
            <a:ext cx="10515600" cy="1325563"/>
          </a:xfrm>
        </p:spPr>
        <p:txBody>
          <a:bodyPr>
            <a:normAutofit/>
          </a:bodyPr>
          <a:lstStyle/>
          <a:p>
            <a:pPr algn="ctr"/>
            <a:r>
              <a:rPr lang="en-US" dirty="0"/>
              <a:t>Opioid Overdose Death Rate by Race/Ethnicity US* &amp; Chicago- 2017</a:t>
            </a:r>
          </a:p>
        </p:txBody>
      </p:sp>
      <p:graphicFrame>
        <p:nvGraphicFramePr>
          <p:cNvPr id="7" name="Content Placeholder 6"/>
          <p:cNvGraphicFramePr>
            <a:graphicFrameLocks noGrp="1"/>
          </p:cNvGraphicFramePr>
          <p:nvPr>
            <p:ph sz="quarter" idx="14"/>
            <p:extLst>
              <p:ext uri="{D42A27DB-BD31-4B8C-83A1-F6EECF244321}">
                <p14:modId xmlns:p14="http://schemas.microsoft.com/office/powerpoint/2010/main" val="527482788"/>
              </p:ext>
            </p:extLst>
          </p:nvPr>
        </p:nvGraphicFramePr>
        <p:xfrm>
          <a:off x="457200" y="1143000"/>
          <a:ext cx="11337925" cy="4846638"/>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a:extLst>
              <a:ext uri="{FF2B5EF4-FFF2-40B4-BE49-F238E27FC236}">
                <a16:creationId xmlns:a16="http://schemas.microsoft.com/office/drawing/2014/main" xmlns="" id="{95760643-A6E5-4D36-A218-A2B278FBEF82}"/>
              </a:ext>
            </a:extLst>
          </p:cNvPr>
          <p:cNvSpPr/>
          <p:nvPr/>
        </p:nvSpPr>
        <p:spPr>
          <a:xfrm>
            <a:off x="210633" y="6195308"/>
            <a:ext cx="11756120" cy="461665"/>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Calibri"/>
                <a:ea typeface="+mn-ea"/>
                <a:cs typeface="+mn-cs"/>
              </a:rPr>
              <a:t>Scholl et al. Drug and Opioid-Involved Overdose Deaths- United States 2013-2017. MMWR Jan 4, 2019.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Calibri"/>
                <a:ea typeface="+mn-ea"/>
                <a:cs typeface="+mn-cs"/>
              </a:rPr>
              <a:t>Rushovich et al. Annual Opioid Surveillance Report- Chicago 2017.  City of Chicago, October 2018.</a:t>
            </a:r>
          </a:p>
        </p:txBody>
      </p:sp>
      <p:sp>
        <p:nvSpPr>
          <p:cNvPr id="12" name="TextBox 11">
            <a:extLst>
              <a:ext uri="{FF2B5EF4-FFF2-40B4-BE49-F238E27FC236}">
                <a16:creationId xmlns:a16="http://schemas.microsoft.com/office/drawing/2014/main" xmlns="" id="{669787BD-4726-4581-BA0B-AA436D9FD096}"/>
              </a:ext>
            </a:extLst>
          </p:cNvPr>
          <p:cNvSpPr txBox="1"/>
          <p:nvPr/>
        </p:nvSpPr>
        <p:spPr>
          <a:xfrm>
            <a:off x="146391" y="5624013"/>
            <a:ext cx="1886863" cy="31810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67" b="0" i="0" u="none" strike="noStrike" kern="1200" cap="none" spc="0" normalizeH="0" baseline="0" noProof="0" dirty="0">
                <a:ln>
                  <a:noFill/>
                </a:ln>
                <a:solidFill>
                  <a:srgbClr val="595959"/>
                </a:solidFill>
                <a:effectLst/>
                <a:uLnTx/>
                <a:uFillTx/>
                <a:latin typeface="Calibri"/>
                <a:ea typeface="+mn-ea"/>
                <a:cs typeface="+mn-cs"/>
              </a:rPr>
              <a:t>US* Includes 35 states</a:t>
            </a:r>
          </a:p>
        </p:txBody>
      </p:sp>
      <p:sp>
        <p:nvSpPr>
          <p:cNvPr id="13" name="TextBox 12">
            <a:extLst>
              <a:ext uri="{FF2B5EF4-FFF2-40B4-BE49-F238E27FC236}">
                <a16:creationId xmlns:a16="http://schemas.microsoft.com/office/drawing/2014/main" xmlns="" id="{1D124826-4F1B-46DE-B9A4-0CC8F5E6F87D}"/>
              </a:ext>
            </a:extLst>
          </p:cNvPr>
          <p:cNvSpPr txBox="1"/>
          <p:nvPr/>
        </p:nvSpPr>
        <p:spPr>
          <a:xfrm rot="16200000">
            <a:off x="-1146936" y="3412430"/>
            <a:ext cx="286501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Age-adjusted death rate per 100,000</a:t>
            </a:r>
          </a:p>
        </p:txBody>
      </p:sp>
    </p:spTree>
    <p:extLst>
      <p:ext uri="{BB962C8B-B14F-4D97-AF65-F5344CB8AC3E}">
        <p14:creationId xmlns:p14="http://schemas.microsoft.com/office/powerpoint/2010/main" val="2657269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153D9A-D33A-459B-A498-79F95C1A797E}"/>
              </a:ext>
            </a:extLst>
          </p:cNvPr>
          <p:cNvSpPr>
            <a:spLocks noGrp="1"/>
          </p:cNvSpPr>
          <p:nvPr>
            <p:ph type="title"/>
          </p:nvPr>
        </p:nvSpPr>
        <p:spPr/>
        <p:txBody>
          <a:bodyPr/>
          <a:lstStyle/>
          <a:p>
            <a:pPr algn="ctr"/>
            <a:r>
              <a:rPr lang="en-US" dirty="0"/>
              <a:t>Rate of Overdose Death Involving Opioids by Community Area- Chicago, 2017</a:t>
            </a:r>
          </a:p>
        </p:txBody>
      </p:sp>
      <p:pic>
        <p:nvPicPr>
          <p:cNvPr id="6" name="Picture 5">
            <a:extLst>
              <a:ext uri="{FF2B5EF4-FFF2-40B4-BE49-F238E27FC236}">
                <a16:creationId xmlns:a16="http://schemas.microsoft.com/office/drawing/2014/main" xmlns="" id="{75533B36-478D-4A5D-8F1C-1ADC93A03200}"/>
              </a:ext>
            </a:extLst>
          </p:cNvPr>
          <p:cNvPicPr>
            <a:picLocks noChangeAspect="1"/>
          </p:cNvPicPr>
          <p:nvPr/>
        </p:nvPicPr>
        <p:blipFill rotWithShape="1">
          <a:blip r:embed="rId2"/>
          <a:srcRect l="49403" t="19666" r="25003" b="23761"/>
          <a:stretch/>
        </p:blipFill>
        <p:spPr>
          <a:xfrm>
            <a:off x="4186579" y="1796569"/>
            <a:ext cx="3785713" cy="4497699"/>
          </a:xfrm>
          <a:prstGeom prst="rect">
            <a:avLst/>
          </a:prstGeom>
        </p:spPr>
      </p:pic>
      <p:sp>
        <p:nvSpPr>
          <p:cNvPr id="7" name="Rectangle 6">
            <a:extLst>
              <a:ext uri="{FF2B5EF4-FFF2-40B4-BE49-F238E27FC236}">
                <a16:creationId xmlns:a16="http://schemas.microsoft.com/office/drawing/2014/main" xmlns="" id="{D05992BC-86DE-44B6-B343-DFA510E5FBEA}"/>
              </a:ext>
            </a:extLst>
          </p:cNvPr>
          <p:cNvSpPr/>
          <p:nvPr/>
        </p:nvSpPr>
        <p:spPr>
          <a:xfrm>
            <a:off x="3753850" y="5419449"/>
            <a:ext cx="1946380" cy="107342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7">
            <a:extLst>
              <a:ext uri="{FF2B5EF4-FFF2-40B4-BE49-F238E27FC236}">
                <a16:creationId xmlns:a16="http://schemas.microsoft.com/office/drawing/2014/main" xmlns="" id="{5FA1C89B-5DB9-4460-AE3C-01F884A1D4C2}"/>
              </a:ext>
            </a:extLst>
          </p:cNvPr>
          <p:cNvSpPr/>
          <p:nvPr/>
        </p:nvSpPr>
        <p:spPr>
          <a:xfrm>
            <a:off x="5029862" y="6367525"/>
            <a:ext cx="6996485" cy="276999"/>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Calibri"/>
                <a:ea typeface="+mn-ea"/>
                <a:cs typeface="+mn-cs"/>
              </a:rPr>
              <a:t>Rushovich et al. Annual Opioid Surveillance Report- Chicago 2017.  City of Chicago, October 2018.</a:t>
            </a:r>
          </a:p>
        </p:txBody>
      </p:sp>
    </p:spTree>
    <p:extLst>
      <p:ext uri="{BB962C8B-B14F-4D97-AF65-F5344CB8AC3E}">
        <p14:creationId xmlns:p14="http://schemas.microsoft.com/office/powerpoint/2010/main" val="34511883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1407</TotalTime>
  <Words>651</Words>
  <Application>Microsoft Office PowerPoint</Application>
  <PresentationFormat>Custom</PresentationFormat>
  <Paragraphs>65</Paragraphs>
  <Slides>11</Slides>
  <Notes>3</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Chicago Opioid Overdose Mortality Data </vt:lpstr>
      <vt:lpstr>PowerPoint Presentation</vt:lpstr>
      <vt:lpstr>PowerPoint Presentation</vt:lpstr>
      <vt:lpstr>Opioid Overdose Deaths- 2015-2017</vt:lpstr>
      <vt:lpstr>Chicago Opioid-Related Overdose Deaths by Drug Type, 2015-2017</vt:lpstr>
      <vt:lpstr>Opioid Overdose Death Rate by Gender, US and Chicago- 2017</vt:lpstr>
      <vt:lpstr>Opioid Overdose Death Rate by Age in the United States* and Chicago, 2017</vt:lpstr>
      <vt:lpstr>Opioid Overdose Death Rate by Race/Ethnicity US* &amp; Chicago- 2017</vt:lpstr>
      <vt:lpstr>Rate of Overdose Death Involving Opioids by Community Area- Chicago, 2017</vt:lpstr>
      <vt:lpstr>Drugs involved in opioid-related overdoses in Chicago- 2017</vt:lpstr>
      <vt:lpstr>Conclusions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Salisbury, Elizabeth</dc:creator>
  <cp:lastModifiedBy>Vilmarie Narloch</cp:lastModifiedBy>
  <cp:revision>7</cp:revision>
  <dcterms:created xsi:type="dcterms:W3CDTF">2019-08-26T20:53:27Z</dcterms:created>
  <dcterms:modified xsi:type="dcterms:W3CDTF">2019-12-12T12:53:11Z</dcterms:modified>
</cp:coreProperties>
</file>