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56" r:id="rId2"/>
    <p:sldId id="660" r:id="rId3"/>
    <p:sldId id="646" r:id="rId4"/>
    <p:sldId id="748" r:id="rId5"/>
    <p:sldId id="647" r:id="rId6"/>
    <p:sldId id="729" r:id="rId7"/>
    <p:sldId id="665" r:id="rId8"/>
    <p:sldId id="666" r:id="rId9"/>
    <p:sldId id="758" r:id="rId10"/>
    <p:sldId id="730" r:id="rId11"/>
    <p:sldId id="741" r:id="rId12"/>
    <p:sldId id="757" r:id="rId13"/>
    <p:sldId id="732" r:id="rId14"/>
    <p:sldId id="733" r:id="rId15"/>
    <p:sldId id="743" r:id="rId16"/>
    <p:sldId id="749" r:id="rId17"/>
    <p:sldId id="745" r:id="rId18"/>
    <p:sldId id="711" r:id="rId19"/>
    <p:sldId id="750" r:id="rId20"/>
    <p:sldId id="667" r:id="rId21"/>
    <p:sldId id="639" r:id="rId22"/>
    <p:sldId id="671" r:id="rId23"/>
    <p:sldId id="674" r:id="rId24"/>
    <p:sldId id="676" r:id="rId25"/>
    <p:sldId id="664" r:id="rId26"/>
    <p:sldId id="759" r:id="rId27"/>
    <p:sldId id="761" r:id="rId28"/>
    <p:sldId id="700" r:id="rId29"/>
    <p:sldId id="670" r:id="rId30"/>
    <p:sldId id="764" r:id="rId31"/>
    <p:sldId id="746" r:id="rId32"/>
    <p:sldId id="747" r:id="rId33"/>
    <p:sldId id="652" r:id="rId34"/>
    <p:sldId id="654" r:id="rId35"/>
    <p:sldId id="762" r:id="rId36"/>
    <p:sldId id="712" r:id="rId37"/>
    <p:sldId id="751" r:id="rId38"/>
    <p:sldId id="763" r:id="rId39"/>
    <p:sldId id="772" r:id="rId40"/>
    <p:sldId id="756" r:id="rId41"/>
    <p:sldId id="768" r:id="rId42"/>
    <p:sldId id="767" r:id="rId43"/>
    <p:sldId id="766" r:id="rId44"/>
    <p:sldId id="769" r:id="rId45"/>
    <p:sldId id="765" r:id="rId46"/>
    <p:sldId id="727" r:id="rId47"/>
    <p:sldId id="728" r:id="rId48"/>
    <p:sldId id="770" r:id="rId49"/>
    <p:sldId id="753" r:id="rId50"/>
    <p:sldId id="697" r:id="rId51"/>
    <p:sldId id="771" r:id="rId52"/>
    <p:sldId id="694" r:id="rId53"/>
    <p:sldId id="754" r:id="rId54"/>
    <p:sldId id="755" r:id="rId55"/>
    <p:sldId id="714" r:id="rId56"/>
    <p:sldId id="773" r:id="rId57"/>
    <p:sldId id="774" r:id="rId58"/>
    <p:sldId id="775" r:id="rId59"/>
  </p:sldIdLst>
  <p:sldSz cx="9144000" cy="6858000" type="screen4x3"/>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6" autoAdjust="0"/>
    <p:restoredTop sz="79080" autoAdjust="0"/>
  </p:normalViewPr>
  <p:slideViewPr>
    <p:cSldViewPr snapToGrid="0" snapToObjects="1">
      <p:cViewPr varScale="1">
        <p:scale>
          <a:sx n="90" d="100"/>
          <a:sy n="90" d="100"/>
        </p:scale>
        <p:origin x="-2322" y="-102"/>
      </p:cViewPr>
      <p:guideLst>
        <p:guide orient="horz" pos="2160"/>
        <p:guide pos="2880"/>
      </p:guideLst>
    </p:cSldViewPr>
  </p:slideViewPr>
  <p:outlineViewPr>
    <p:cViewPr>
      <p:scale>
        <a:sx n="33" d="100"/>
        <a:sy n="33" d="100"/>
      </p:scale>
      <p:origin x="16" y="14344"/>
    </p:cViewPr>
  </p:outlineViewPr>
  <p:notesTextViewPr>
    <p:cViewPr>
      <p:scale>
        <a:sx n="100" d="100"/>
        <a:sy n="100" d="100"/>
      </p:scale>
      <p:origin x="0" y="0"/>
    </p:cViewPr>
  </p:notesTextViewPr>
  <p:sorterViewPr>
    <p:cViewPr>
      <p:scale>
        <a:sx n="42" d="100"/>
        <a:sy n="42" d="100"/>
      </p:scale>
      <p:origin x="0" y="0"/>
    </p:cViewPr>
  </p:sorterViewPr>
  <p:notesViewPr>
    <p:cSldViewPr snapToGrid="0" snapToObjects="1">
      <p:cViewPr varScale="1">
        <p:scale>
          <a:sx n="87" d="100"/>
          <a:sy n="87" d="100"/>
        </p:scale>
        <p:origin x="-3786" y="-84"/>
      </p:cViewPr>
      <p:guideLst>
        <p:guide orient="horz" pos="291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3670646696929607E-2"/>
          <c:y val="3.3639072143009451E-2"/>
          <c:w val="0.91513861548556563"/>
          <c:h val="0.78913828740157765"/>
        </c:manualLayout>
      </c:layout>
      <c:barChart>
        <c:barDir val="col"/>
        <c:grouping val="clustered"/>
        <c:ser>
          <c:idx val="0"/>
          <c:order val="0"/>
          <c:tx>
            <c:strRef>
              <c:f>Sheet1!$B$1</c:f>
              <c:strCache>
                <c:ptCount val="1"/>
                <c:pt idx="0">
                  <c:v>0</c:v>
                </c:pt>
              </c:strCache>
            </c:strRef>
          </c:tx>
          <c:spPr>
            <a:solidFill>
              <a:schemeClr val="accent1"/>
            </a:solidFill>
            <a:ln>
              <a:noFill/>
            </a:ln>
            <a:effectLst/>
          </c:spPr>
          <c:cat>
            <c:strRef>
              <c:f>Sheet1!$A$2:$A$6</c:f>
              <c:strCache>
                <c:ptCount val="5"/>
                <c:pt idx="0">
                  <c:v>Ischemic Heart Disease</c:v>
                </c:pt>
                <c:pt idx="1">
                  <c:v>Stroke</c:v>
                </c:pt>
                <c:pt idx="2">
                  <c:v>COPD</c:v>
                </c:pt>
                <c:pt idx="3">
                  <c:v>Diabetes </c:v>
                </c:pt>
                <c:pt idx="4">
                  <c:v>Sexually Transmitted Disease</c:v>
                </c:pt>
              </c:strCache>
            </c:strRef>
          </c:cat>
          <c:val>
            <c:numRef>
              <c:f>Sheet1!$B$2:$B$6</c:f>
              <c:numCache>
                <c:formatCode>General</c:formatCode>
                <c:ptCount val="5"/>
                <c:pt idx="0">
                  <c:v>3.7</c:v>
                </c:pt>
                <c:pt idx="1">
                  <c:v>2.6</c:v>
                </c:pt>
                <c:pt idx="2">
                  <c:v>2.8</c:v>
                </c:pt>
                <c:pt idx="3">
                  <c:v>4.3</c:v>
                </c:pt>
                <c:pt idx="4">
                  <c:v>5.6</c:v>
                </c:pt>
              </c:numCache>
            </c:numRef>
          </c:val>
        </c:ser>
        <c:ser>
          <c:idx val="1"/>
          <c:order val="1"/>
          <c:tx>
            <c:strRef>
              <c:f>Sheet1!$C$1</c:f>
              <c:strCache>
                <c:ptCount val="1"/>
                <c:pt idx="0">
                  <c:v>1</c:v>
                </c:pt>
              </c:strCache>
            </c:strRef>
          </c:tx>
          <c:spPr>
            <a:solidFill>
              <a:schemeClr val="accent2"/>
            </a:solidFill>
            <a:ln>
              <a:noFill/>
            </a:ln>
            <a:effectLst/>
          </c:spPr>
          <c:cat>
            <c:strRef>
              <c:f>Sheet1!$A$2:$A$6</c:f>
              <c:strCache>
                <c:ptCount val="5"/>
                <c:pt idx="0">
                  <c:v>Ischemic Heart Disease</c:v>
                </c:pt>
                <c:pt idx="1">
                  <c:v>Stroke</c:v>
                </c:pt>
                <c:pt idx="2">
                  <c:v>COPD</c:v>
                </c:pt>
                <c:pt idx="3">
                  <c:v>Diabetes </c:v>
                </c:pt>
                <c:pt idx="4">
                  <c:v>Sexually Transmitted Disease</c:v>
                </c:pt>
              </c:strCache>
            </c:strRef>
          </c:cat>
          <c:val>
            <c:numRef>
              <c:f>Sheet1!$C$2:$C$6</c:f>
              <c:numCache>
                <c:formatCode>General</c:formatCode>
                <c:ptCount val="5"/>
                <c:pt idx="0">
                  <c:v>3.5</c:v>
                </c:pt>
                <c:pt idx="1">
                  <c:v>2.4</c:v>
                </c:pt>
                <c:pt idx="2">
                  <c:v>4.4000000000000004</c:v>
                </c:pt>
                <c:pt idx="3">
                  <c:v>4.0999999999999996</c:v>
                </c:pt>
                <c:pt idx="4">
                  <c:v>8.6</c:v>
                </c:pt>
              </c:numCache>
            </c:numRef>
          </c:val>
        </c:ser>
        <c:ser>
          <c:idx val="2"/>
          <c:order val="2"/>
          <c:tx>
            <c:strRef>
              <c:f>Sheet1!$D$1</c:f>
              <c:strCache>
                <c:ptCount val="1"/>
                <c:pt idx="0">
                  <c:v>2</c:v>
                </c:pt>
              </c:strCache>
            </c:strRef>
          </c:tx>
          <c:spPr>
            <a:solidFill>
              <a:schemeClr val="accent3"/>
            </a:solidFill>
            <a:ln>
              <a:noFill/>
            </a:ln>
            <a:effectLst/>
          </c:spPr>
          <c:cat>
            <c:strRef>
              <c:f>Sheet1!$A$2:$A$6</c:f>
              <c:strCache>
                <c:ptCount val="5"/>
                <c:pt idx="0">
                  <c:v>Ischemic Heart Disease</c:v>
                </c:pt>
                <c:pt idx="1">
                  <c:v>Stroke</c:v>
                </c:pt>
                <c:pt idx="2">
                  <c:v>COPD</c:v>
                </c:pt>
                <c:pt idx="3">
                  <c:v>Diabetes </c:v>
                </c:pt>
                <c:pt idx="4">
                  <c:v>Sexually Transmitted Disease</c:v>
                </c:pt>
              </c:strCache>
            </c:strRef>
          </c:cat>
          <c:val>
            <c:numRef>
              <c:f>Sheet1!$D$2:$D$6</c:f>
              <c:numCache>
                <c:formatCode>General</c:formatCode>
                <c:ptCount val="5"/>
                <c:pt idx="0">
                  <c:v>3.4</c:v>
                </c:pt>
                <c:pt idx="1">
                  <c:v>2</c:v>
                </c:pt>
                <c:pt idx="2">
                  <c:v>4.4000000000000004</c:v>
                </c:pt>
                <c:pt idx="3">
                  <c:v>3.9</c:v>
                </c:pt>
                <c:pt idx="4">
                  <c:v>10.4</c:v>
                </c:pt>
              </c:numCache>
            </c:numRef>
          </c:val>
        </c:ser>
        <c:ser>
          <c:idx val="3"/>
          <c:order val="3"/>
          <c:tx>
            <c:strRef>
              <c:f>Sheet1!$E$1</c:f>
              <c:strCache>
                <c:ptCount val="1"/>
                <c:pt idx="0">
                  <c:v>3</c:v>
                </c:pt>
              </c:strCache>
            </c:strRef>
          </c:tx>
          <c:spPr>
            <a:solidFill>
              <a:schemeClr val="accent4"/>
            </a:solidFill>
            <a:ln>
              <a:noFill/>
            </a:ln>
            <a:effectLst/>
          </c:spPr>
          <c:cat>
            <c:strRef>
              <c:f>Sheet1!$A$2:$A$6</c:f>
              <c:strCache>
                <c:ptCount val="5"/>
                <c:pt idx="0">
                  <c:v>Ischemic Heart Disease</c:v>
                </c:pt>
                <c:pt idx="1">
                  <c:v>Stroke</c:v>
                </c:pt>
                <c:pt idx="2">
                  <c:v>COPD</c:v>
                </c:pt>
                <c:pt idx="3">
                  <c:v>Diabetes </c:v>
                </c:pt>
                <c:pt idx="4">
                  <c:v>Sexually Transmitted Disease</c:v>
                </c:pt>
              </c:strCache>
            </c:strRef>
          </c:cat>
          <c:val>
            <c:numRef>
              <c:f>Sheet1!$E$2:$E$6</c:f>
              <c:numCache>
                <c:formatCode>General</c:formatCode>
                <c:ptCount val="5"/>
                <c:pt idx="0">
                  <c:v>4.5999999999999996</c:v>
                </c:pt>
                <c:pt idx="1">
                  <c:v>2.9</c:v>
                </c:pt>
                <c:pt idx="2">
                  <c:v>5.7</c:v>
                </c:pt>
                <c:pt idx="3">
                  <c:v>5</c:v>
                </c:pt>
                <c:pt idx="4">
                  <c:v>13.1</c:v>
                </c:pt>
              </c:numCache>
            </c:numRef>
          </c:val>
        </c:ser>
        <c:ser>
          <c:idx val="4"/>
          <c:order val="4"/>
          <c:tx>
            <c:strRef>
              <c:f>Sheet1!$F$1</c:f>
              <c:strCache>
                <c:ptCount val="1"/>
                <c:pt idx="0">
                  <c:v>≥ 4</c:v>
                </c:pt>
              </c:strCache>
            </c:strRef>
          </c:tx>
          <c:spPr>
            <a:solidFill>
              <a:schemeClr val="accent5"/>
            </a:solidFill>
            <a:ln>
              <a:noFill/>
            </a:ln>
            <a:effectLst/>
          </c:spPr>
          <c:cat>
            <c:strRef>
              <c:f>Sheet1!$A$2:$A$6</c:f>
              <c:strCache>
                <c:ptCount val="5"/>
                <c:pt idx="0">
                  <c:v>Ischemic Heart Disease</c:v>
                </c:pt>
                <c:pt idx="1">
                  <c:v>Stroke</c:v>
                </c:pt>
                <c:pt idx="2">
                  <c:v>COPD</c:v>
                </c:pt>
                <c:pt idx="3">
                  <c:v>Diabetes </c:v>
                </c:pt>
                <c:pt idx="4">
                  <c:v>Sexually Transmitted Disease</c:v>
                </c:pt>
              </c:strCache>
            </c:strRef>
          </c:cat>
          <c:val>
            <c:numRef>
              <c:f>Sheet1!$F$2:$F$6</c:f>
              <c:numCache>
                <c:formatCode>General</c:formatCode>
                <c:ptCount val="5"/>
                <c:pt idx="0">
                  <c:v>5.6</c:v>
                </c:pt>
                <c:pt idx="1">
                  <c:v>4.0999999999999996</c:v>
                </c:pt>
                <c:pt idx="2">
                  <c:v>8.7000000000000011</c:v>
                </c:pt>
                <c:pt idx="3">
                  <c:v>5.8</c:v>
                </c:pt>
                <c:pt idx="4">
                  <c:v>16.7</c:v>
                </c:pt>
              </c:numCache>
            </c:numRef>
          </c:val>
        </c:ser>
        <c:gapWidth val="219"/>
        <c:overlap val="-27"/>
        <c:axId val="141820672"/>
        <c:axId val="141853440"/>
      </c:barChart>
      <c:catAx>
        <c:axId val="1418206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1853440"/>
        <c:crosses val="autoZero"/>
        <c:auto val="1"/>
        <c:lblAlgn val="ctr"/>
        <c:lblOffset val="100"/>
      </c:catAx>
      <c:valAx>
        <c:axId val="1418534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820672"/>
        <c:crosses val="autoZero"/>
        <c:crossBetween val="between"/>
      </c:valAx>
      <c:spPr>
        <a:noFill/>
        <a:ln>
          <a:noFill/>
        </a:ln>
        <a:effectLst/>
      </c:spPr>
    </c:plotArea>
    <c:legend>
      <c:legendPos val="b"/>
      <c:layout>
        <c:manualLayout>
          <c:xMode val="edge"/>
          <c:yMode val="edge"/>
          <c:x val="0.34449524278215199"/>
          <c:y val="0.91730019685039399"/>
          <c:w val="0.27559284776902931"/>
          <c:h val="8.2699723345392745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3670646696929607E-2"/>
          <c:y val="3.363907214300952E-2"/>
          <c:w val="0.91513861548556563"/>
          <c:h val="0.78913828740157765"/>
        </c:manualLayout>
      </c:layout>
      <c:barChart>
        <c:barDir val="col"/>
        <c:grouping val="clustered"/>
        <c:ser>
          <c:idx val="0"/>
          <c:order val="0"/>
          <c:tx>
            <c:strRef>
              <c:f>Sheet1!$B$1</c:f>
              <c:strCache>
                <c:ptCount val="1"/>
                <c:pt idx="0">
                  <c:v>0</c:v>
                </c:pt>
              </c:strCache>
            </c:strRef>
          </c:tx>
          <c:spPr>
            <a:solidFill>
              <a:schemeClr val="accent1"/>
            </a:solidFill>
            <a:ln>
              <a:noFill/>
            </a:ln>
            <a:effectLst/>
          </c:spPr>
          <c:cat>
            <c:strRef>
              <c:f>Sheet1!$A$2:$A$5</c:f>
              <c:strCache>
                <c:ptCount val="4"/>
                <c:pt idx="0">
                  <c:v>Mood Disorders</c:v>
                </c:pt>
                <c:pt idx="1">
                  <c:v>Anxiety Disorders</c:v>
                </c:pt>
                <c:pt idx="2">
                  <c:v>Substance Abuse</c:v>
                </c:pt>
                <c:pt idx="3">
                  <c:v>Impulse Control Disorders</c:v>
                </c:pt>
              </c:strCache>
            </c:strRef>
          </c:cat>
          <c:val>
            <c:numRef>
              <c:f>Sheet1!$B$2:$B$5</c:f>
              <c:numCache>
                <c:formatCode>General</c:formatCode>
                <c:ptCount val="4"/>
                <c:pt idx="0">
                  <c:v>16.600000000000001</c:v>
                </c:pt>
                <c:pt idx="1">
                  <c:v>23.3</c:v>
                </c:pt>
                <c:pt idx="2">
                  <c:v>9.7000000000000011</c:v>
                </c:pt>
                <c:pt idx="3">
                  <c:v>9.1</c:v>
                </c:pt>
              </c:numCache>
            </c:numRef>
          </c:val>
        </c:ser>
        <c:ser>
          <c:idx val="1"/>
          <c:order val="1"/>
          <c:tx>
            <c:strRef>
              <c:f>Sheet1!$C$1</c:f>
              <c:strCache>
                <c:ptCount val="1"/>
                <c:pt idx="0">
                  <c:v>1</c:v>
                </c:pt>
              </c:strCache>
            </c:strRef>
          </c:tx>
          <c:spPr>
            <a:solidFill>
              <a:schemeClr val="accent2"/>
            </a:solidFill>
            <a:ln>
              <a:noFill/>
            </a:ln>
            <a:effectLst/>
          </c:spPr>
          <c:cat>
            <c:strRef>
              <c:f>Sheet1!$A$2:$A$5</c:f>
              <c:strCache>
                <c:ptCount val="4"/>
                <c:pt idx="0">
                  <c:v>Mood Disorders</c:v>
                </c:pt>
                <c:pt idx="1">
                  <c:v>Anxiety Disorders</c:v>
                </c:pt>
                <c:pt idx="2">
                  <c:v>Substance Abuse</c:v>
                </c:pt>
                <c:pt idx="3">
                  <c:v>Impulse Control Disorders</c:v>
                </c:pt>
              </c:strCache>
            </c:strRef>
          </c:cat>
          <c:val>
            <c:numRef>
              <c:f>Sheet1!$C$2:$C$5</c:f>
              <c:numCache>
                <c:formatCode>General</c:formatCode>
                <c:ptCount val="4"/>
                <c:pt idx="0">
                  <c:v>20.100000000000001</c:v>
                </c:pt>
                <c:pt idx="1">
                  <c:v>30</c:v>
                </c:pt>
                <c:pt idx="2">
                  <c:v>16</c:v>
                </c:pt>
                <c:pt idx="3">
                  <c:v>16</c:v>
                </c:pt>
              </c:numCache>
            </c:numRef>
          </c:val>
        </c:ser>
        <c:ser>
          <c:idx val="2"/>
          <c:order val="2"/>
          <c:tx>
            <c:strRef>
              <c:f>Sheet1!$D$1</c:f>
              <c:strCache>
                <c:ptCount val="1"/>
                <c:pt idx="0">
                  <c:v>2</c:v>
                </c:pt>
              </c:strCache>
            </c:strRef>
          </c:tx>
          <c:spPr>
            <a:solidFill>
              <a:schemeClr val="accent3"/>
            </a:solidFill>
            <a:ln>
              <a:noFill/>
            </a:ln>
            <a:effectLst/>
          </c:spPr>
          <c:cat>
            <c:strRef>
              <c:f>Sheet1!$A$2:$A$5</c:f>
              <c:strCache>
                <c:ptCount val="4"/>
                <c:pt idx="0">
                  <c:v>Mood Disorders</c:v>
                </c:pt>
                <c:pt idx="1">
                  <c:v>Anxiety Disorders</c:v>
                </c:pt>
                <c:pt idx="2">
                  <c:v>Substance Abuse</c:v>
                </c:pt>
                <c:pt idx="3">
                  <c:v>Impulse Control Disorders</c:v>
                </c:pt>
              </c:strCache>
            </c:strRef>
          </c:cat>
          <c:val>
            <c:numRef>
              <c:f>Sheet1!$D$2:$D$5</c:f>
              <c:numCache>
                <c:formatCode>General</c:formatCode>
                <c:ptCount val="4"/>
                <c:pt idx="0">
                  <c:v>32</c:v>
                </c:pt>
                <c:pt idx="1">
                  <c:v>43</c:v>
                </c:pt>
                <c:pt idx="2">
                  <c:v>22</c:v>
                </c:pt>
                <c:pt idx="3">
                  <c:v>29</c:v>
                </c:pt>
              </c:numCache>
            </c:numRef>
          </c:val>
        </c:ser>
        <c:ser>
          <c:idx val="3"/>
          <c:order val="3"/>
          <c:tx>
            <c:strRef>
              <c:f>Sheet1!$E$1</c:f>
              <c:strCache>
                <c:ptCount val="1"/>
                <c:pt idx="0">
                  <c:v>3</c:v>
                </c:pt>
              </c:strCache>
            </c:strRef>
          </c:tx>
          <c:spPr>
            <a:solidFill>
              <a:schemeClr val="accent4"/>
            </a:solidFill>
            <a:ln>
              <a:noFill/>
            </a:ln>
            <a:effectLst/>
          </c:spPr>
          <c:cat>
            <c:strRef>
              <c:f>Sheet1!$A$2:$A$5</c:f>
              <c:strCache>
                <c:ptCount val="4"/>
                <c:pt idx="0">
                  <c:v>Mood Disorders</c:v>
                </c:pt>
                <c:pt idx="1">
                  <c:v>Anxiety Disorders</c:v>
                </c:pt>
                <c:pt idx="2">
                  <c:v>Substance Abuse</c:v>
                </c:pt>
                <c:pt idx="3">
                  <c:v>Impulse Control Disorders</c:v>
                </c:pt>
              </c:strCache>
            </c:strRef>
          </c:cat>
          <c:val>
            <c:numRef>
              <c:f>Sheet1!$E$2:$E$5</c:f>
              <c:numCache>
                <c:formatCode>General</c:formatCode>
                <c:ptCount val="4"/>
                <c:pt idx="0">
                  <c:v>42</c:v>
                </c:pt>
                <c:pt idx="1">
                  <c:v>51</c:v>
                </c:pt>
                <c:pt idx="2">
                  <c:v>30</c:v>
                </c:pt>
                <c:pt idx="3">
                  <c:v>34</c:v>
                </c:pt>
              </c:numCache>
            </c:numRef>
          </c:val>
        </c:ser>
        <c:ser>
          <c:idx val="4"/>
          <c:order val="4"/>
          <c:tx>
            <c:strRef>
              <c:f>Sheet1!$F$1</c:f>
              <c:strCache>
                <c:ptCount val="1"/>
                <c:pt idx="0">
                  <c:v>≥ 4</c:v>
                </c:pt>
              </c:strCache>
            </c:strRef>
          </c:tx>
          <c:spPr>
            <a:solidFill>
              <a:schemeClr val="accent5"/>
            </a:solidFill>
            <a:ln>
              <a:noFill/>
            </a:ln>
            <a:effectLst/>
          </c:spPr>
          <c:cat>
            <c:strRef>
              <c:f>Sheet1!$A$2:$A$5</c:f>
              <c:strCache>
                <c:ptCount val="4"/>
                <c:pt idx="0">
                  <c:v>Mood Disorders</c:v>
                </c:pt>
                <c:pt idx="1">
                  <c:v>Anxiety Disorders</c:v>
                </c:pt>
                <c:pt idx="2">
                  <c:v>Substance Abuse</c:v>
                </c:pt>
                <c:pt idx="3">
                  <c:v>Impulse Control Disorders</c:v>
                </c:pt>
              </c:strCache>
            </c:strRef>
          </c:cat>
          <c:val>
            <c:numRef>
              <c:f>Sheet1!$F$2:$F$5</c:f>
              <c:numCache>
                <c:formatCode>General</c:formatCode>
                <c:ptCount val="4"/>
                <c:pt idx="0">
                  <c:v>52</c:v>
                </c:pt>
                <c:pt idx="1">
                  <c:v>70</c:v>
                </c:pt>
                <c:pt idx="2">
                  <c:v>44</c:v>
                </c:pt>
                <c:pt idx="3">
                  <c:v>53</c:v>
                </c:pt>
              </c:numCache>
            </c:numRef>
          </c:val>
        </c:ser>
        <c:gapWidth val="219"/>
        <c:overlap val="-27"/>
        <c:axId val="172892160"/>
        <c:axId val="172893696"/>
      </c:barChart>
      <c:catAx>
        <c:axId val="1728921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2893696"/>
        <c:crosses val="autoZero"/>
        <c:auto val="1"/>
        <c:lblAlgn val="ctr"/>
        <c:lblOffset val="100"/>
      </c:catAx>
      <c:valAx>
        <c:axId val="1728936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892160"/>
        <c:crosses val="autoZero"/>
        <c:crossBetween val="between"/>
      </c:valAx>
      <c:spPr>
        <a:noFill/>
        <a:ln>
          <a:noFill/>
        </a:ln>
        <a:effectLst/>
      </c:spPr>
    </c:plotArea>
    <c:legend>
      <c:legendPos val="b"/>
      <c:layout>
        <c:manualLayout>
          <c:xMode val="edge"/>
          <c:yMode val="edge"/>
          <c:x val="0.34449524278215227"/>
          <c:y val="0.91730019685039399"/>
          <c:w val="0.27559284776902931"/>
          <c:h val="8.2699723345393036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3670646696929607E-2"/>
          <c:y val="7.4179612683549709E-2"/>
          <c:w val="0.91513861548556463"/>
          <c:h val="0.78913828740157665"/>
        </c:manualLayout>
      </c:layout>
      <c:barChart>
        <c:barDir val="col"/>
        <c:grouping val="clustered"/>
        <c:ser>
          <c:idx val="0"/>
          <c:order val="0"/>
          <c:tx>
            <c:strRef>
              <c:f>Sheet1!$B$1</c:f>
              <c:strCache>
                <c:ptCount val="1"/>
                <c:pt idx="0">
                  <c:v>0</c:v>
                </c:pt>
              </c:strCache>
            </c:strRef>
          </c:tx>
          <c:spPr>
            <a:solidFill>
              <a:schemeClr val="accent1"/>
            </a:solidFill>
            <a:ln>
              <a:noFill/>
            </a:ln>
            <a:effectLst/>
          </c:spPr>
          <c:cat>
            <c:strRef>
              <c:f>Sheet1!$A$2:$A$4</c:f>
              <c:strCache>
                <c:ptCount val="3"/>
                <c:pt idx="0">
                  <c:v>Absenteeism</c:v>
                </c:pt>
                <c:pt idx="1">
                  <c:v>Financial Problems</c:v>
                </c:pt>
                <c:pt idx="2">
                  <c:v>Job Problems</c:v>
                </c:pt>
              </c:strCache>
            </c:strRef>
          </c:cat>
          <c:val>
            <c:numRef>
              <c:f>Sheet1!$B$2:$B$4</c:f>
              <c:numCache>
                <c:formatCode>General</c:formatCode>
                <c:ptCount val="3"/>
                <c:pt idx="0">
                  <c:v>6</c:v>
                </c:pt>
                <c:pt idx="1">
                  <c:v>10.5</c:v>
                </c:pt>
                <c:pt idx="2">
                  <c:v>8.3000000000000007</c:v>
                </c:pt>
              </c:numCache>
            </c:numRef>
          </c:val>
        </c:ser>
        <c:ser>
          <c:idx val="1"/>
          <c:order val="1"/>
          <c:tx>
            <c:strRef>
              <c:f>Sheet1!$C$1</c:f>
              <c:strCache>
                <c:ptCount val="1"/>
                <c:pt idx="0">
                  <c:v>1</c:v>
                </c:pt>
              </c:strCache>
            </c:strRef>
          </c:tx>
          <c:spPr>
            <a:solidFill>
              <a:schemeClr val="accent2"/>
            </a:solidFill>
            <a:ln>
              <a:noFill/>
            </a:ln>
            <a:effectLst/>
          </c:spPr>
          <c:cat>
            <c:strRef>
              <c:f>Sheet1!$A$2:$A$4</c:f>
              <c:strCache>
                <c:ptCount val="3"/>
                <c:pt idx="0">
                  <c:v>Absenteeism</c:v>
                </c:pt>
                <c:pt idx="1">
                  <c:v>Financial Problems</c:v>
                </c:pt>
                <c:pt idx="2">
                  <c:v>Job Problems</c:v>
                </c:pt>
              </c:strCache>
            </c:strRef>
          </c:cat>
          <c:val>
            <c:numRef>
              <c:f>Sheet1!$C$2:$C$4</c:f>
              <c:numCache>
                <c:formatCode>General</c:formatCode>
                <c:ptCount val="3"/>
                <c:pt idx="0">
                  <c:v>7.5</c:v>
                </c:pt>
                <c:pt idx="1">
                  <c:v>13.5</c:v>
                </c:pt>
                <c:pt idx="2">
                  <c:v>9.6</c:v>
                </c:pt>
              </c:numCache>
            </c:numRef>
          </c:val>
        </c:ser>
        <c:ser>
          <c:idx val="2"/>
          <c:order val="2"/>
          <c:tx>
            <c:strRef>
              <c:f>Sheet1!$D$1</c:f>
              <c:strCache>
                <c:ptCount val="1"/>
                <c:pt idx="0">
                  <c:v>2</c:v>
                </c:pt>
              </c:strCache>
            </c:strRef>
          </c:tx>
          <c:spPr>
            <a:solidFill>
              <a:schemeClr val="accent3"/>
            </a:solidFill>
            <a:ln>
              <a:noFill/>
            </a:ln>
            <a:effectLst/>
          </c:spPr>
          <c:cat>
            <c:strRef>
              <c:f>Sheet1!$A$2:$A$4</c:f>
              <c:strCache>
                <c:ptCount val="3"/>
                <c:pt idx="0">
                  <c:v>Absenteeism</c:v>
                </c:pt>
                <c:pt idx="1">
                  <c:v>Financial Problems</c:v>
                </c:pt>
                <c:pt idx="2">
                  <c:v>Job Problems</c:v>
                </c:pt>
              </c:strCache>
            </c:strRef>
          </c:cat>
          <c:val>
            <c:numRef>
              <c:f>Sheet1!$D$2:$D$4</c:f>
              <c:numCache>
                <c:formatCode>General</c:formatCode>
                <c:ptCount val="3"/>
                <c:pt idx="0">
                  <c:v>8.5</c:v>
                </c:pt>
                <c:pt idx="1">
                  <c:v>18.5</c:v>
                </c:pt>
                <c:pt idx="2">
                  <c:v>12</c:v>
                </c:pt>
              </c:numCache>
            </c:numRef>
          </c:val>
        </c:ser>
        <c:ser>
          <c:idx val="3"/>
          <c:order val="3"/>
          <c:tx>
            <c:strRef>
              <c:f>Sheet1!$E$1</c:f>
              <c:strCache>
                <c:ptCount val="1"/>
                <c:pt idx="0">
                  <c:v>3</c:v>
                </c:pt>
              </c:strCache>
            </c:strRef>
          </c:tx>
          <c:spPr>
            <a:solidFill>
              <a:schemeClr val="accent4"/>
            </a:solidFill>
            <a:ln>
              <a:noFill/>
            </a:ln>
            <a:effectLst/>
          </c:spPr>
          <c:cat>
            <c:strRef>
              <c:f>Sheet1!$A$2:$A$4</c:f>
              <c:strCache>
                <c:ptCount val="3"/>
                <c:pt idx="0">
                  <c:v>Absenteeism</c:v>
                </c:pt>
                <c:pt idx="1">
                  <c:v>Financial Problems</c:v>
                </c:pt>
                <c:pt idx="2">
                  <c:v>Job Problems</c:v>
                </c:pt>
              </c:strCache>
            </c:strRef>
          </c:cat>
          <c:val>
            <c:numRef>
              <c:f>Sheet1!$E$2:$E$4</c:f>
              <c:numCache>
                <c:formatCode>General</c:formatCode>
                <c:ptCount val="3"/>
                <c:pt idx="0">
                  <c:v>11.1</c:v>
                </c:pt>
                <c:pt idx="1">
                  <c:v>19.7</c:v>
                </c:pt>
                <c:pt idx="2">
                  <c:v>14.1</c:v>
                </c:pt>
              </c:numCache>
            </c:numRef>
          </c:val>
        </c:ser>
        <c:ser>
          <c:idx val="4"/>
          <c:order val="4"/>
          <c:tx>
            <c:strRef>
              <c:f>Sheet1!$F$1</c:f>
              <c:strCache>
                <c:ptCount val="1"/>
                <c:pt idx="0">
                  <c:v>≥ 4</c:v>
                </c:pt>
              </c:strCache>
            </c:strRef>
          </c:tx>
          <c:spPr>
            <a:solidFill>
              <a:schemeClr val="accent5"/>
            </a:solidFill>
            <a:ln>
              <a:noFill/>
            </a:ln>
            <a:effectLst/>
          </c:spPr>
          <c:cat>
            <c:strRef>
              <c:f>Sheet1!$A$2:$A$4</c:f>
              <c:strCache>
                <c:ptCount val="3"/>
                <c:pt idx="0">
                  <c:v>Absenteeism</c:v>
                </c:pt>
                <c:pt idx="1">
                  <c:v>Financial Problems</c:v>
                </c:pt>
                <c:pt idx="2">
                  <c:v>Job Problems</c:v>
                </c:pt>
              </c:strCache>
            </c:strRef>
          </c:cat>
          <c:val>
            <c:numRef>
              <c:f>Sheet1!$F$2:$F$4</c:f>
              <c:numCache>
                <c:formatCode>General</c:formatCode>
                <c:ptCount val="3"/>
                <c:pt idx="0">
                  <c:v>14.8</c:v>
                </c:pt>
                <c:pt idx="1">
                  <c:v>22.4</c:v>
                </c:pt>
                <c:pt idx="2">
                  <c:v>18.5</c:v>
                </c:pt>
              </c:numCache>
            </c:numRef>
          </c:val>
        </c:ser>
        <c:gapWidth val="219"/>
        <c:overlap val="-27"/>
        <c:axId val="172976000"/>
        <c:axId val="172977536"/>
      </c:barChart>
      <c:catAx>
        <c:axId val="1729760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2977536"/>
        <c:crosses val="autoZero"/>
        <c:auto val="1"/>
        <c:lblAlgn val="ctr"/>
        <c:lblOffset val="100"/>
      </c:catAx>
      <c:valAx>
        <c:axId val="1729775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976000"/>
        <c:crosses val="autoZero"/>
        <c:crossBetween val="between"/>
      </c:valAx>
      <c:spPr>
        <a:noFill/>
        <a:ln>
          <a:noFill/>
        </a:ln>
        <a:effectLst/>
      </c:spPr>
    </c:plotArea>
    <c:legend>
      <c:legendPos val="b"/>
      <c:layout>
        <c:manualLayout>
          <c:xMode val="edge"/>
          <c:yMode val="edge"/>
          <c:x val="0.34449529204853474"/>
          <c:y val="0.9335164928708235"/>
          <c:w val="0.27559284776902931"/>
          <c:h val="6.3949803149606299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0.30081</cdr:x>
      <cdr:y>0.93243</cdr:y>
    </cdr:from>
    <cdr:to>
      <cdr:x>0.48425</cdr:x>
      <cdr:y>1</cdr:y>
    </cdr:to>
    <cdr:sp macro="" textlink="">
      <cdr:nvSpPr>
        <cdr:cNvPr id="2" name="TextBox 1"/>
        <cdr:cNvSpPr txBox="1"/>
      </cdr:nvSpPr>
      <cdr:spPr>
        <a:xfrm xmlns:a="http://schemas.openxmlformats.org/drawingml/2006/main">
          <a:off x="2204678" y="4381489"/>
          <a:ext cx="1344434" cy="3175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latin typeface="Arial"/>
            </a:rPr>
            <a:t>ACES</a:t>
          </a:r>
          <a:endParaRPr lang="en-US" sz="1100" dirty="0">
            <a:latin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0.30323</cdr:x>
      <cdr:y>0.93243</cdr:y>
    </cdr:from>
    <cdr:to>
      <cdr:x>0.48425</cdr:x>
      <cdr:y>1</cdr:y>
    </cdr:to>
    <cdr:sp macro="" textlink="">
      <cdr:nvSpPr>
        <cdr:cNvPr id="2" name="TextBox 1"/>
        <cdr:cNvSpPr txBox="1"/>
      </cdr:nvSpPr>
      <cdr:spPr>
        <a:xfrm xmlns:a="http://schemas.openxmlformats.org/drawingml/2006/main">
          <a:off x="2222376" y="4381489"/>
          <a:ext cx="1326736" cy="3175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latin typeface="Arial"/>
            </a:rPr>
            <a:t>ACES</a:t>
          </a:r>
          <a:endParaRPr lang="en-US" sz="1100" dirty="0">
            <a:latin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0.28713</cdr:x>
      <cdr:y>0.93508</cdr:y>
    </cdr:from>
    <cdr:to>
      <cdr:x>0.46577</cdr:x>
      <cdr:y>1</cdr:y>
    </cdr:to>
    <cdr:sp macro="" textlink="">
      <cdr:nvSpPr>
        <cdr:cNvPr id="2" name="TextBox 1"/>
        <cdr:cNvSpPr txBox="1"/>
      </cdr:nvSpPr>
      <cdr:spPr>
        <a:xfrm xmlns:a="http://schemas.openxmlformats.org/drawingml/2006/main">
          <a:off x="2104389" y="4393954"/>
          <a:ext cx="1309281" cy="3050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Arial"/>
            </a:rPr>
            <a:t>ACES</a:t>
          </a:r>
          <a:endParaRPr lang="en-US" sz="1200" dirty="0">
            <a:latin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973" tIns="45987" rIns="91973" bIns="45987"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1"/>
            <a:ext cx="2971800" cy="461962"/>
          </a:xfrm>
          <a:prstGeom prst="rect">
            <a:avLst/>
          </a:prstGeom>
        </p:spPr>
        <p:txBody>
          <a:bodyPr vert="horz" lIns="91973" tIns="45987" rIns="91973" bIns="45987" rtlCol="0"/>
          <a:lstStyle>
            <a:lvl1pPr algn="r">
              <a:defRPr sz="1200"/>
            </a:lvl1pPr>
          </a:lstStyle>
          <a:p>
            <a:fld id="{E407E1B3-837C-F845-8B48-DC0534BDB180}" type="datetimeFigureOut">
              <a:rPr lang="en-US" smtClean="0">
                <a:latin typeface="Arial"/>
              </a:rPr>
              <a:pPr/>
              <a:t>11/2/2017</a:t>
            </a:fld>
            <a:endParaRPr lang="en-US" dirty="0">
              <a:latin typeface="Arial"/>
            </a:endParaRPr>
          </a:p>
        </p:txBody>
      </p:sp>
      <p:sp>
        <p:nvSpPr>
          <p:cNvPr id="4" name="Footer Placeholder 3"/>
          <p:cNvSpPr>
            <a:spLocks noGrp="1"/>
          </p:cNvSpPr>
          <p:nvPr>
            <p:ph type="ftr" sz="quarter" idx="2"/>
          </p:nvPr>
        </p:nvSpPr>
        <p:spPr>
          <a:xfrm>
            <a:off x="0" y="8775685"/>
            <a:ext cx="2971800" cy="461962"/>
          </a:xfrm>
          <a:prstGeom prst="rect">
            <a:avLst/>
          </a:prstGeom>
        </p:spPr>
        <p:txBody>
          <a:bodyPr vert="horz" lIns="91973" tIns="45987" rIns="91973" bIns="45987"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775685"/>
            <a:ext cx="2971800" cy="461962"/>
          </a:xfrm>
          <a:prstGeom prst="rect">
            <a:avLst/>
          </a:prstGeom>
        </p:spPr>
        <p:txBody>
          <a:bodyPr vert="horz" lIns="91973" tIns="45987" rIns="91973" bIns="45987" rtlCol="0" anchor="b"/>
          <a:lstStyle>
            <a:lvl1pPr algn="r">
              <a:defRPr sz="1200"/>
            </a:lvl1pPr>
          </a:lstStyle>
          <a:p>
            <a:fld id="{4CBC8232-E416-0446-B40C-265D3F214791}"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xmlns="" val="1327480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973" tIns="45987" rIns="91973" bIns="45987"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1"/>
            <a:ext cx="2971800" cy="461962"/>
          </a:xfrm>
          <a:prstGeom prst="rect">
            <a:avLst/>
          </a:prstGeom>
        </p:spPr>
        <p:txBody>
          <a:bodyPr vert="horz" lIns="91973" tIns="45987" rIns="91973" bIns="45987" rtlCol="0"/>
          <a:lstStyle>
            <a:lvl1pPr algn="r">
              <a:defRPr sz="1200">
                <a:latin typeface="Arial"/>
              </a:defRPr>
            </a:lvl1pPr>
          </a:lstStyle>
          <a:p>
            <a:fld id="{D79D5470-BF05-1E42-BA80-8FFDABB0D917}" type="datetimeFigureOut">
              <a:rPr lang="en-US" smtClean="0"/>
              <a:pPr/>
              <a:t>11/2/2017</a:t>
            </a:fld>
            <a:endParaRPr lang="en-US" dirty="0"/>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973" tIns="45987" rIns="91973" bIns="45987" rtlCol="0" anchor="ctr"/>
          <a:lstStyle/>
          <a:p>
            <a:endParaRPr lang="en-US" dirty="0"/>
          </a:p>
        </p:txBody>
      </p:sp>
      <p:sp>
        <p:nvSpPr>
          <p:cNvPr id="5" name="Notes Placeholder 4"/>
          <p:cNvSpPr>
            <a:spLocks noGrp="1"/>
          </p:cNvSpPr>
          <p:nvPr>
            <p:ph type="body" sz="quarter" idx="3"/>
          </p:nvPr>
        </p:nvSpPr>
        <p:spPr>
          <a:xfrm>
            <a:off x="685800" y="4388644"/>
            <a:ext cx="5486400" cy="4157662"/>
          </a:xfrm>
          <a:prstGeom prst="rect">
            <a:avLst/>
          </a:prstGeom>
        </p:spPr>
        <p:txBody>
          <a:bodyPr vert="horz" lIns="91973" tIns="45987" rIns="91973" bIns="4598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5685"/>
            <a:ext cx="2971800" cy="461962"/>
          </a:xfrm>
          <a:prstGeom prst="rect">
            <a:avLst/>
          </a:prstGeom>
        </p:spPr>
        <p:txBody>
          <a:bodyPr vert="horz" lIns="91973" tIns="45987" rIns="91973" bIns="45987"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775685"/>
            <a:ext cx="2971800" cy="461962"/>
          </a:xfrm>
          <a:prstGeom prst="rect">
            <a:avLst/>
          </a:prstGeom>
        </p:spPr>
        <p:txBody>
          <a:bodyPr vert="horz" lIns="91973" tIns="45987" rIns="91973" bIns="45987" rtlCol="0" anchor="b"/>
          <a:lstStyle>
            <a:lvl1pPr algn="r">
              <a:defRPr sz="1200">
                <a:latin typeface="Arial"/>
              </a:defRPr>
            </a:lvl1pPr>
          </a:lstStyle>
          <a:p>
            <a:fld id="{361E0FE2-04A1-1B45-BB69-E4DDE0604F0C}" type="slidenum">
              <a:rPr lang="en-US" smtClean="0"/>
              <a:pPr/>
              <a:t>‹#›</a:t>
            </a:fld>
            <a:endParaRPr lang="en-US" dirty="0"/>
          </a:p>
        </p:txBody>
      </p:sp>
    </p:spTree>
    <p:extLst>
      <p:ext uri="{BB962C8B-B14F-4D97-AF65-F5344CB8AC3E}">
        <p14:creationId xmlns:p14="http://schemas.microsoft.com/office/powerpoint/2010/main" xmlns="" val="722445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Stress_(physiology)" TargetMode="External"/><Relationship Id="rId3" Type="http://schemas.openxmlformats.org/officeDocument/2006/relationships/hyperlink" Target="https://en.wikipedia.org/wiki/Allostatic_load" TargetMode="External"/><Relationship Id="rId7" Type="http://schemas.openxmlformats.org/officeDocument/2006/relationships/hyperlink" Target="https://en.wikipedia.org/wiki/Fight-or-flight_respons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n.wikipedia.org/wiki/Neuroendocrine" TargetMode="External"/><Relationship Id="rId5" Type="http://schemas.openxmlformats.org/officeDocument/2006/relationships/hyperlink" Target="https://en.wikipedia.org/wiki/Neural" TargetMode="External"/><Relationship Id="rId4" Type="http://schemas.openxmlformats.org/officeDocument/2006/relationships/hyperlink" Target="https://en.wikipedia.org/wiki/Physiologica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pfsc.uq.edu.au/research/evidenc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1E0FE2-04A1-1B45-BB69-E4DDE0604F0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Around the same time period as the collection of the ACE Study data, there was an explosion of sophisticated neuroscience research from 1990-1999 , the Decade of the Brain .  </a:t>
            </a:r>
          </a:p>
          <a:p>
            <a:endParaRPr lang="en-US" baseline="0" dirty="0" smtClean="0"/>
          </a:p>
          <a:p>
            <a:r>
              <a:rPr lang="en-US" baseline="0" dirty="0" smtClean="0"/>
              <a:t>We’re going to do a crash course in normal neurodevelopment and attachment to better understand how experience can cause disease, disability and death.  For the sake of simplicity, our brain is composed of three parts, the brainstem or survival brain, the midbrain or emotional brain, and the cortex or thinking brain.  Our brain develops in response to our experiences and our environment from the bottom up from the survival brain to the cortex, starting prenatally and continuing until about age 24.  This responsiveness of the brain is called </a:t>
            </a:r>
            <a:r>
              <a:rPr lang="en-US" baseline="0" dirty="0" err="1" smtClean="0"/>
              <a:t>neuroplasticity</a:t>
            </a:r>
            <a:r>
              <a:rPr lang="en-US" baseline="0" dirty="0" smtClean="0"/>
              <a:t>.  Also important to note is that there are critical and sensitive periods for development. For example, if we remain in a dark room during the critical period for development of vision, we will be blind.  </a:t>
            </a:r>
          </a:p>
          <a:p>
            <a:endParaRPr lang="en-US" baseline="0" dirty="0" smtClean="0"/>
          </a:p>
          <a:p>
            <a:pPr defTabSz="446776">
              <a:defRPr/>
            </a:pPr>
            <a:r>
              <a:rPr lang="en-US" baseline="0" dirty="0" smtClean="0"/>
              <a:t>Attachment is the </a:t>
            </a:r>
            <a:r>
              <a:rPr lang="en-US" dirty="0" smtClean="0"/>
              <a:t>special emotional relationship that involves an exchange of comfort, care, and pleasure.   Early attachment styles are established in childhood through the infant/caregiver relationship.  Attunement is the perception and understanding of the wants and needs of others. </a:t>
            </a:r>
          </a:p>
          <a:p>
            <a:pPr defTabSz="446776">
              <a:defRPr/>
            </a:pPr>
            <a:endParaRPr lang="en-US" dirty="0" smtClean="0"/>
          </a:p>
          <a:p>
            <a:pPr defTabSz="446776">
              <a:defRPr/>
            </a:pPr>
            <a:r>
              <a:rPr lang="en-US" dirty="0" smtClean="0"/>
              <a:t>Stress and trauma can disrupt attachment, derail the optimal growth and development of the brain and autonomic nervous system, its signaling to all of the other body systems, and our overall physiology . Secure attachments and attunement protect and heal from later stress, distress and trauma.  </a:t>
            </a:r>
          </a:p>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26</a:t>
            </a:fld>
            <a:endParaRPr lang="en-US" dirty="0"/>
          </a:p>
        </p:txBody>
      </p:sp>
    </p:spTree>
    <p:extLst>
      <p:ext uri="{BB962C8B-B14F-4D97-AF65-F5344CB8AC3E}">
        <p14:creationId xmlns:p14="http://schemas.microsoft.com/office/powerpoint/2010/main" xmlns="" val="150608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is pressure or tension exerted on a material</a:t>
            </a:r>
            <a:r>
              <a:rPr lang="en-US" baseline="0" dirty="0" smtClean="0"/>
              <a:t> object.</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27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tx1"/>
                </a:solidFill>
                <a:latin typeface="Arial"/>
                <a:ea typeface="+mn-ea"/>
                <a:cs typeface="+mn-cs"/>
              </a:rPr>
              <a:t>Allostatic</a:t>
            </a:r>
            <a:r>
              <a:rPr lang="en-US" sz="1200" b="1" i="0" kern="1200" dirty="0" smtClean="0">
                <a:solidFill>
                  <a:schemeClr val="tx1"/>
                </a:solidFill>
                <a:latin typeface="Arial"/>
                <a:ea typeface="+mn-ea"/>
                <a:cs typeface="+mn-cs"/>
              </a:rPr>
              <a:t> load</a:t>
            </a:r>
            <a:r>
              <a:rPr lang="en-US" sz="1200" b="0" i="0" kern="1200" dirty="0" smtClean="0">
                <a:solidFill>
                  <a:schemeClr val="tx1"/>
                </a:solidFill>
                <a:latin typeface="Arial"/>
                <a:ea typeface="+mn-ea"/>
                <a:cs typeface="+mn-cs"/>
              </a:rPr>
              <a:t> is "the wear and tear on the body" that accumulates as an individual is exposed to repeated or chronic stress.</a:t>
            </a:r>
            <a:r>
              <a:rPr lang="en-US" sz="1200" b="0" i="0" u="none" strike="noStrike" kern="1200" baseline="30000" dirty="0" smtClean="0">
                <a:solidFill>
                  <a:schemeClr val="tx1"/>
                </a:solidFill>
                <a:latin typeface="Arial"/>
                <a:ea typeface="+mn-ea"/>
                <a:cs typeface="+mn-cs"/>
                <a:hlinkClick r:id="rId3"/>
              </a:rPr>
              <a:t>[1]</a:t>
            </a:r>
            <a:r>
              <a:rPr lang="en-US" sz="1200" b="0" i="0" kern="1200" dirty="0" smtClean="0">
                <a:solidFill>
                  <a:schemeClr val="tx1"/>
                </a:solidFill>
                <a:latin typeface="Arial"/>
                <a:ea typeface="+mn-ea"/>
                <a:cs typeface="+mn-cs"/>
              </a:rPr>
              <a:t> It represents the </a:t>
            </a:r>
            <a:r>
              <a:rPr lang="en-US" sz="1200" b="0" i="0" u="none" strike="noStrike" kern="1200" dirty="0" smtClean="0">
                <a:solidFill>
                  <a:schemeClr val="tx1"/>
                </a:solidFill>
                <a:latin typeface="Arial"/>
                <a:ea typeface="+mn-ea"/>
                <a:cs typeface="+mn-cs"/>
                <a:hlinkClick r:id="rId4" tooltip="Physiological"/>
              </a:rPr>
              <a:t>physiological</a:t>
            </a:r>
            <a:r>
              <a:rPr lang="en-US" sz="1200" b="0" i="0" kern="1200" dirty="0" smtClean="0">
                <a:solidFill>
                  <a:schemeClr val="tx1"/>
                </a:solidFill>
                <a:latin typeface="Arial"/>
                <a:ea typeface="+mn-ea"/>
                <a:cs typeface="+mn-cs"/>
              </a:rPr>
              <a:t> consequences of chronic exposure to fluctuating or heightened </a:t>
            </a:r>
            <a:r>
              <a:rPr lang="en-US" sz="1200" b="0" i="0" u="none" strike="noStrike" kern="1200" dirty="0" smtClean="0">
                <a:solidFill>
                  <a:schemeClr val="tx1"/>
                </a:solidFill>
                <a:latin typeface="Arial"/>
                <a:ea typeface="+mn-ea"/>
                <a:cs typeface="+mn-cs"/>
                <a:hlinkClick r:id="rId5" tooltip="Neural"/>
              </a:rPr>
              <a:t>neural</a:t>
            </a:r>
            <a:r>
              <a:rPr lang="en-US" sz="1200" b="0" i="0" kern="1200" dirty="0" smtClean="0">
                <a:solidFill>
                  <a:schemeClr val="tx1"/>
                </a:solidFill>
                <a:latin typeface="Arial"/>
                <a:ea typeface="+mn-ea"/>
                <a:cs typeface="+mn-cs"/>
              </a:rPr>
              <a:t> or </a:t>
            </a:r>
            <a:r>
              <a:rPr lang="en-US" sz="1200" b="0" i="0" u="none" strike="noStrike" kern="1200" dirty="0" err="1" smtClean="0">
                <a:solidFill>
                  <a:schemeClr val="tx1"/>
                </a:solidFill>
                <a:latin typeface="Arial"/>
                <a:ea typeface="+mn-ea"/>
                <a:cs typeface="+mn-cs"/>
                <a:hlinkClick r:id="rId6" tooltip="Neuroendocrine"/>
              </a:rPr>
              <a:t>neuroendocrine</a:t>
            </a:r>
            <a:r>
              <a:rPr lang="en-US" sz="1200" b="0" i="0" kern="1200" dirty="0" smtClean="0">
                <a:solidFill>
                  <a:schemeClr val="tx1"/>
                </a:solidFill>
                <a:latin typeface="Arial"/>
                <a:ea typeface="+mn-ea"/>
                <a:cs typeface="+mn-cs"/>
              </a:rPr>
              <a:t> </a:t>
            </a:r>
            <a:r>
              <a:rPr lang="en-US" sz="1200" b="0" i="0" u="none" strike="noStrike" kern="1200" dirty="0" smtClean="0">
                <a:solidFill>
                  <a:schemeClr val="tx1"/>
                </a:solidFill>
                <a:latin typeface="Arial"/>
                <a:ea typeface="+mn-ea"/>
                <a:cs typeface="+mn-cs"/>
                <a:hlinkClick r:id="rId7" tooltip="Fight-or-flight response"/>
              </a:rPr>
              <a:t>response</a:t>
            </a:r>
            <a:r>
              <a:rPr lang="en-US" sz="1200" b="0" i="0" kern="1200" dirty="0" smtClean="0">
                <a:solidFill>
                  <a:schemeClr val="tx1"/>
                </a:solidFill>
                <a:latin typeface="Arial"/>
                <a:ea typeface="+mn-ea"/>
                <a:cs typeface="+mn-cs"/>
              </a:rPr>
              <a:t> that results from repeated or chronic </a:t>
            </a:r>
            <a:r>
              <a:rPr lang="en-US" sz="1200" b="0" i="0" u="none" strike="noStrike" kern="1200" dirty="0" smtClean="0">
                <a:solidFill>
                  <a:schemeClr val="tx1"/>
                </a:solidFill>
                <a:latin typeface="Arial"/>
                <a:ea typeface="+mn-ea"/>
                <a:cs typeface="+mn-cs"/>
                <a:hlinkClick r:id="rId8" tooltip="Stress (physiology)"/>
              </a:rPr>
              <a:t>stress</a:t>
            </a:r>
            <a:r>
              <a:rPr lang="en-US" sz="1200" b="0" i="0" kern="1200" dirty="0" smtClean="0">
                <a:solidFill>
                  <a:schemeClr val="tx1"/>
                </a:solidFill>
                <a:latin typeface="Arial"/>
                <a:ea typeface="+mn-ea"/>
                <a:cs typeface="+mn-cs"/>
              </a:rPr>
              <a:t>.</a:t>
            </a:r>
            <a:r>
              <a:rPr lang="en-US" sz="1200" b="0" i="0" u="none" strike="noStrike" kern="1200" baseline="30000" dirty="0" smtClean="0">
                <a:solidFill>
                  <a:schemeClr val="tx1"/>
                </a:solidFill>
                <a:latin typeface="Arial"/>
                <a:ea typeface="+mn-ea"/>
                <a:cs typeface="+mn-cs"/>
                <a:hlinkClick r:id="rId3"/>
              </a:rPr>
              <a:t>[2]</a:t>
            </a:r>
            <a:r>
              <a:rPr lang="en-US" sz="1200" b="0" i="0" kern="1200" dirty="0" smtClean="0">
                <a:solidFill>
                  <a:schemeClr val="tx1"/>
                </a:solidFill>
                <a:latin typeface="Arial"/>
                <a:ea typeface="+mn-ea"/>
                <a:cs typeface="+mn-cs"/>
              </a:rPr>
              <a:t> The term was coined by McEwen and Stellar in 1993</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role do our genes play in growth and development </a:t>
            </a:r>
            <a:r>
              <a:rPr lang="en-US" baseline="0" dirty="0" err="1" smtClean="0"/>
              <a:t>vs</a:t>
            </a:r>
            <a:r>
              <a:rPr lang="en-US" baseline="0" dirty="0" smtClean="0"/>
              <a:t> our experiences?  Our genes are in a dynamic relationship with the environment.  Our experiences affect markers, or </a:t>
            </a:r>
            <a:r>
              <a:rPr lang="en-US" baseline="0" dirty="0" err="1" smtClean="0"/>
              <a:t>epigenes</a:t>
            </a:r>
            <a:r>
              <a:rPr lang="en-US" baseline="0" dirty="0" smtClean="0"/>
              <a:t>, which turn our genes on or off, making us healthier or sicker.  These genetic modifications can be passed from one generation to the next as nature’s way of preparing the next generation for the environment it will face.  Recent studies on children of holocaust survivors reveal that they have inherited genetic changes related to their parents’ response to trauma.</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33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genes, </a:t>
            </a:r>
            <a:r>
              <a:rPr lang="en-US" dirty="0" err="1" smtClean="0"/>
              <a:t>epigenes</a:t>
            </a:r>
            <a:r>
              <a:rPr lang="en-US" dirty="0" smtClean="0"/>
              <a:t> and experiences, their timing, severity and </a:t>
            </a:r>
            <a:r>
              <a:rPr lang="en-US" dirty="0" err="1" smtClean="0"/>
              <a:t>chronicity</a:t>
            </a:r>
            <a:r>
              <a:rPr lang="en-US" dirty="0" smtClean="0"/>
              <a:t>,</a:t>
            </a:r>
            <a:r>
              <a:rPr lang="en-US" baseline="0" dirty="0" smtClean="0"/>
              <a:t> shape the development of our brains and physiology  and lead to adaptations that can become hard-wired in our biology in this generation and subsequent </a:t>
            </a:r>
            <a:r>
              <a:rPr lang="en-US" baseline="0" dirty="0" err="1" smtClean="0"/>
              <a:t>generatoions</a:t>
            </a:r>
            <a:r>
              <a:rPr lang="en-US" baseline="0" dirty="0" smtClean="0"/>
              <a:t>.  These adaptations become embodied and lead to disease, school problems, health-compromising behaviors, crime, poverty, disparity, and early death. </a:t>
            </a:r>
          </a:p>
          <a:p>
            <a:endParaRPr lang="en-US" baseline="0" dirty="0" smtClean="0"/>
          </a:p>
          <a:p>
            <a:r>
              <a:rPr lang="en-US" baseline="0" dirty="0" smtClean="0"/>
              <a:t>Let’s return to the question we started with, what do the apples have in common with the oranges? That is, what does a cancer patient have in common with a drug addict, or a child abuser, or a Native American? Sadly, the answer is their history of trauma.</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34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smtClean="0"/>
              <a:t>Secondary Trauma--The negative changes over time as direct service providers (DSP) witness other people’s suffering and need which over time can lead to changes in psychological, physical, and spiritual well-being.</a:t>
            </a:r>
          </a:p>
          <a:p>
            <a:r>
              <a:rPr lang="en-US" sz="1200" dirty="0" smtClean="0"/>
              <a:t>DSP have their own ACE history</a:t>
            </a:r>
          </a:p>
          <a:p>
            <a:r>
              <a:rPr lang="en-US" sz="1200" dirty="0" smtClean="0"/>
              <a:t>Budget</a:t>
            </a:r>
            <a:r>
              <a:rPr lang="en-US" sz="1200" baseline="0" dirty="0" smtClean="0"/>
              <a:t> issues, insufficient resources for ourselves and our clients, and general unpredictability harm our</a:t>
            </a:r>
            <a:r>
              <a:rPr lang="en-US" sz="1200" dirty="0" smtClean="0"/>
              <a:t> morale and well-being</a:t>
            </a:r>
          </a:p>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35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Deep breath….The good news is that we’ve got a lot going for us. We can harness both the phenomenon of </a:t>
            </a:r>
            <a:r>
              <a:rPr lang="en-US" dirty="0" err="1" smtClean="0"/>
              <a:t>neuroplasticity</a:t>
            </a:r>
            <a:r>
              <a:rPr lang="en-US" dirty="0" smtClean="0"/>
              <a:t>, our brain’s ability to reorganize itself, physically and functionally, over our whole lifetime, and the concept of resilience, our ability to bounce back, to design strategies for healing and transformation.  We are born with </a:t>
            </a:r>
            <a:r>
              <a:rPr lang="en-US" dirty="0" err="1" smtClean="0"/>
              <a:t>neuroplasticity</a:t>
            </a:r>
            <a:r>
              <a:rPr lang="en-US" baseline="0" dirty="0" smtClean="0"/>
              <a:t> and </a:t>
            </a:r>
            <a:r>
              <a:rPr lang="en-US" dirty="0" smtClean="0"/>
              <a:t>we are</a:t>
            </a:r>
            <a:r>
              <a:rPr lang="en-US" baseline="0" dirty="0" smtClean="0"/>
              <a:t> able </a:t>
            </a:r>
            <a:r>
              <a:rPr lang="en-US" dirty="0" smtClean="0"/>
              <a:t>to develop resilience.  Resilience is built through positive social conditions, through attunement, and through secure attachment relationships. </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38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Not “what’s wrong with you” but “what happened to you”</a:t>
            </a:r>
          </a:p>
          <a:p>
            <a:pPr>
              <a:buNone/>
            </a:pPr>
            <a:endParaRPr lang="en-US" sz="1200" dirty="0" smtClean="0"/>
          </a:p>
          <a:p>
            <a:r>
              <a:rPr lang="en-US" sz="1200" dirty="0" smtClean="0"/>
              <a:t>Symptoms are adaptations</a:t>
            </a:r>
          </a:p>
          <a:p>
            <a:pPr>
              <a:buNone/>
            </a:pPr>
            <a:endParaRPr lang="en-US" sz="1200" dirty="0" smtClean="0"/>
          </a:p>
          <a:p>
            <a:r>
              <a:rPr lang="en-US" sz="1200" dirty="0" smtClean="0"/>
              <a:t>Violence causes trauma and… trauma causes violence</a:t>
            </a:r>
          </a:p>
          <a:p>
            <a:pPr>
              <a:lnSpc>
                <a:spcPct val="150000"/>
              </a:lnSpc>
            </a:pPr>
            <a:r>
              <a:rPr lang="en-US" sz="1200" dirty="0" smtClean="0"/>
              <a:t>Trauma results from disrupted relationships</a:t>
            </a:r>
          </a:p>
          <a:p>
            <a:pPr>
              <a:lnSpc>
                <a:spcPct val="150000"/>
              </a:lnSpc>
              <a:buNone/>
            </a:pPr>
            <a:endParaRPr lang="en-US" sz="1200" dirty="0" smtClean="0"/>
          </a:p>
          <a:p>
            <a:pPr>
              <a:lnSpc>
                <a:spcPct val="150000"/>
              </a:lnSpc>
            </a:pPr>
            <a:r>
              <a:rPr lang="en-US" sz="1200" dirty="0" smtClean="0"/>
              <a:t>Relationship is the vehicle for life success</a:t>
            </a:r>
          </a:p>
          <a:p>
            <a:pPr>
              <a:lnSpc>
                <a:spcPct val="150000"/>
              </a:lnSpc>
              <a:buNone/>
            </a:pPr>
            <a:r>
              <a:rPr lang="en-US" sz="1200" dirty="0" smtClean="0"/>
              <a:t> </a:t>
            </a:r>
          </a:p>
          <a:p>
            <a:pPr>
              <a:lnSpc>
                <a:spcPct val="150000"/>
              </a:lnSpc>
            </a:pPr>
            <a:r>
              <a:rPr lang="en-US" sz="1200" dirty="0" smtClean="0"/>
              <a:t>Attachment is the key to well-being </a:t>
            </a:r>
          </a:p>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40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take advantage of </a:t>
            </a:r>
            <a:r>
              <a:rPr lang="en-US" dirty="0" err="1" smtClean="0"/>
              <a:t>neuroplasticity</a:t>
            </a:r>
            <a:r>
              <a:rPr lang="en-US" dirty="0" smtClean="0"/>
              <a:t> and resilience, we need to embed strategies for healing and transformation</a:t>
            </a:r>
            <a:r>
              <a:rPr lang="en-US" baseline="0" dirty="0" smtClean="0"/>
              <a:t> throughout our human ecology from the individual and family levels, to our communities and ultimately to our cultures over time.  These strategies include self-and co-regulation, strengthening individual knowledge,  skills and relationships, raising community awareness, educating service providers, fostering coalitions and networks, changing organizational practices and influencing policy, legislation and high impact conversations.</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42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start with Maslow’s hierarchy of needs and commit to the social welfare of all people by creating conditions that adequately meet physiologic needs as well as needs for safety and security, and love and belonging, in order to establish the optimal conditions for everyone to find purpose and meaning, to fulfill their own potential and to develop the capacity to raise the next generation.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In order to reduce prematurity and low birth weight. Dr.</a:t>
            </a:r>
            <a:r>
              <a:rPr lang="en-US" sz="1200" b="0" baseline="0" dirty="0" smtClean="0"/>
              <a:t> Colleen Kraft of Cincinnati Children’s Hospital used Medicaid dollars to augment the Patient Centered Medical Home to create a Family Centered Medical Home to address all physical and emotional needs of pregnant women, including housing,  food, education, transportation and legal assistance.  This program eliminated prematurity and low birth weight. </a:t>
            </a: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48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49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 to the original Study—Compassionate</a:t>
            </a:r>
            <a:r>
              <a:rPr lang="en-US" baseline="0" dirty="0" smtClean="0"/>
              <a:t> listening to the answers to “How have these experiences affected you in adult life?”  yielded major reductions in office visits, ER visits, Hospitalizations and prescription drug use.</a:t>
            </a:r>
          </a:p>
          <a:p>
            <a:endParaRPr lang="en-US" baseline="0" dirty="0" smtClean="0"/>
          </a:p>
          <a:p>
            <a:r>
              <a:rPr lang="en-US" baseline="0" dirty="0" smtClean="0"/>
              <a:t>In the context of primary care, screening parents about ACE and social needs is accepted and can offer a new way of looking at things and a motivation for change.</a:t>
            </a:r>
          </a:p>
          <a:p>
            <a:endParaRPr lang="en-US" baseline="0" dirty="0" smtClean="0"/>
          </a:p>
          <a:p>
            <a:r>
              <a:rPr lang="en-US" baseline="0" dirty="0" smtClean="0"/>
              <a:t>Dark side of screening—retriggering? Can we handle it?  Do we have sufficient referral resources?</a:t>
            </a:r>
          </a:p>
          <a:p>
            <a:endParaRPr lang="en-US" baseline="0" dirty="0" smtClean="0"/>
          </a:p>
          <a:p>
            <a:r>
              <a:rPr lang="en-US" baseline="0" dirty="0" smtClean="0"/>
              <a:t>In the relationship.</a:t>
            </a:r>
            <a:endParaRPr lang="en-US" baseline="0" smtClean="0"/>
          </a:p>
          <a:p>
            <a:endParaRPr lang="en-US" baseline="0" dirty="0" smtClean="0"/>
          </a:p>
          <a:p>
            <a:r>
              <a:rPr lang="en-US" baseline="0" dirty="0" smtClean="0"/>
              <a:t>How was/is growing up for you? </a:t>
            </a:r>
          </a:p>
          <a:p>
            <a:endParaRPr lang="en-US" baseline="0" dirty="0" smtClean="0"/>
          </a:p>
          <a:p>
            <a:r>
              <a:rPr lang="en-US" baseline="0" dirty="0" smtClean="0"/>
              <a:t>An effective strategy with youth  is teaching about brain development and strategies for building resilience. </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50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NFP results: </a:t>
            </a:r>
            <a:r>
              <a:rPr lang="en-US" sz="1200" b="1" kern="1200" dirty="0" smtClean="0">
                <a:solidFill>
                  <a:schemeClr val="tx1"/>
                </a:solidFill>
                <a:latin typeface="Arial"/>
                <a:ea typeface="+mn-ea"/>
                <a:cs typeface="+mn-cs"/>
              </a:rPr>
              <a:t>decrease in abuse and injury and improvement in cognitive and </a:t>
            </a:r>
            <a:r>
              <a:rPr lang="en-US" sz="1200" b="1" kern="1200" dirty="0" err="1" smtClean="0">
                <a:solidFill>
                  <a:schemeClr val="tx1"/>
                </a:solidFill>
                <a:latin typeface="Arial"/>
                <a:ea typeface="+mn-ea"/>
                <a:cs typeface="+mn-cs"/>
              </a:rPr>
              <a:t>socioemotional</a:t>
            </a:r>
            <a:r>
              <a:rPr lang="en-US" sz="1200" b="1" kern="1200" dirty="0" smtClean="0">
                <a:solidFill>
                  <a:schemeClr val="tx1"/>
                </a:solidFill>
                <a:latin typeface="Arial"/>
                <a:ea typeface="+mn-ea"/>
                <a:cs typeface="+mn-cs"/>
              </a:rPr>
              <a:t> outcomes in children</a:t>
            </a:r>
            <a:r>
              <a:rPr lang="en-US" sz="1200" kern="1200" dirty="0" smtClean="0">
                <a:solidFill>
                  <a:schemeClr val="tx1"/>
                </a:solidFill>
                <a:latin typeface="Arial"/>
                <a:ea typeface="+mn-ea"/>
                <a:cs typeface="+mn-cs"/>
              </a:rPr>
              <a:t> as well as reduction in mothers’ subsequent births during their late teens and early twenties and reduction in prenatal smoking among mothers who smoked at the start of the evaluation.</a:t>
            </a:r>
            <a:r>
              <a:rPr lang="en-US" dirty="0" smtClean="0"/>
              <a:t> </a:t>
            </a:r>
            <a:r>
              <a:rPr lang="en-US" sz="1200" kern="1200" dirty="0" smtClean="0">
                <a:solidFill>
                  <a:schemeClr val="tx1"/>
                </a:solidFill>
                <a:latin typeface="Arial"/>
                <a:ea typeface="+mn-ea"/>
                <a:cs typeface="+mn-cs"/>
              </a:rPr>
              <a:t>Mercy, J. A., &amp; Saul, J. (2009). Creating a healthier future through early interventions for children. </a:t>
            </a:r>
            <a:r>
              <a:rPr lang="en-US" sz="1200" i="1" kern="1200" dirty="0" smtClean="0">
                <a:solidFill>
                  <a:schemeClr val="tx1"/>
                </a:solidFill>
                <a:latin typeface="Arial"/>
                <a:ea typeface="+mn-ea"/>
                <a:cs typeface="+mn-cs"/>
              </a:rPr>
              <a:t>JAMA</a:t>
            </a:r>
            <a:r>
              <a:rPr lang="en-US" sz="1200" kern="1200" dirty="0" smtClean="0">
                <a:solidFill>
                  <a:schemeClr val="tx1"/>
                </a:solidFill>
                <a:latin typeface="Arial"/>
                <a:ea typeface="+mn-ea"/>
                <a:cs typeface="+mn-cs"/>
              </a:rPr>
              <a:t>, </a:t>
            </a:r>
            <a:r>
              <a:rPr lang="en-US" sz="1200" i="1" kern="1200" dirty="0" smtClean="0">
                <a:solidFill>
                  <a:schemeClr val="tx1"/>
                </a:solidFill>
                <a:latin typeface="Arial"/>
                <a:ea typeface="+mn-ea"/>
                <a:cs typeface="+mn-cs"/>
              </a:rPr>
              <a:t>301</a:t>
            </a:r>
            <a:r>
              <a:rPr lang="en-US" sz="1200" kern="1200" dirty="0" smtClean="0">
                <a:solidFill>
                  <a:schemeClr val="tx1"/>
                </a:solidFill>
                <a:latin typeface="Arial"/>
                <a:ea typeface="+mn-ea"/>
                <a:cs typeface="+mn-cs"/>
              </a:rPr>
              <a:t>(21), 2262-2264.</a:t>
            </a:r>
          </a:p>
          <a:p>
            <a:endParaRPr lang="en-US" dirty="0" smtClean="0"/>
          </a:p>
          <a:p>
            <a:pPr lvl="0"/>
            <a:r>
              <a:rPr lang="en-US" dirty="0" smtClean="0"/>
              <a:t>Triple</a:t>
            </a:r>
            <a:r>
              <a:rPr lang="en-US" baseline="0" dirty="0" smtClean="0"/>
              <a:t> P: </a:t>
            </a:r>
            <a:r>
              <a:rPr lang="en-US" sz="1200" b="1" kern="1200" dirty="0" smtClean="0">
                <a:solidFill>
                  <a:schemeClr val="tx1"/>
                </a:solidFill>
                <a:latin typeface="Arial"/>
                <a:ea typeface="+mn-ea"/>
                <a:cs typeface="+mn-cs"/>
              </a:rPr>
              <a:t>lower rates of child abuse, reduced foster care placements and decreased hospitalizations from child abuse injuries, improved parenting skills, well-being, and confidence as well as decreased parental stress and depression.</a:t>
            </a:r>
            <a:endParaRPr lang="en-US" sz="1200" kern="1200" dirty="0" smtClean="0">
              <a:solidFill>
                <a:schemeClr val="tx1"/>
              </a:solidFill>
              <a:latin typeface="Arial"/>
              <a:ea typeface="+mn-ea"/>
              <a:cs typeface="+mn-cs"/>
            </a:endParaRPr>
          </a:p>
          <a:p>
            <a:r>
              <a:rPr lang="en-US" sz="1200" kern="1200" dirty="0" smtClean="0">
                <a:solidFill>
                  <a:schemeClr val="tx1"/>
                </a:solidFill>
                <a:latin typeface="Arial"/>
                <a:ea typeface="+mn-ea"/>
                <a:cs typeface="+mn-cs"/>
              </a:rPr>
              <a:t>The University of Queensland. Parenting and Family Support Centre. Retrieved from </a:t>
            </a:r>
            <a:r>
              <a:rPr lang="en-US" sz="1200" u="sng" kern="1200" dirty="0" smtClean="0">
                <a:solidFill>
                  <a:schemeClr val="tx1"/>
                </a:solidFill>
                <a:latin typeface="Arial"/>
                <a:ea typeface="+mn-ea"/>
                <a:cs typeface="+mn-cs"/>
                <a:hlinkClick r:id="rId3"/>
              </a:rPr>
              <a:t>www.pfsc.uq.edu.au/research/evidence</a:t>
            </a:r>
            <a:r>
              <a:rPr lang="en-US" sz="1200" u="sng" kern="1200" dirty="0" smtClean="0">
                <a:solidFill>
                  <a:schemeClr val="tx1"/>
                </a:solidFill>
                <a:latin typeface="Arial"/>
                <a:ea typeface="+mn-ea"/>
                <a:cs typeface="+mn-cs"/>
              </a:rPr>
              <a:t>  </a:t>
            </a:r>
            <a:endParaRPr lang="en-US" sz="1200" kern="1200" dirty="0" smtClean="0">
              <a:solidFill>
                <a:schemeClr val="tx1"/>
              </a:solidFill>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51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3388" indent="-223388"/>
            <a:r>
              <a:rPr lang="en-US" b="1" baseline="0" dirty="0" smtClean="0"/>
              <a:t>Open-ended questioning with Compassionate listening—repairs attachment, establishes safety</a:t>
            </a:r>
          </a:p>
          <a:p>
            <a:pPr marL="223388" indent="-223388"/>
            <a:r>
              <a:rPr lang="en-US" b="1" baseline="0" dirty="0" smtClean="0"/>
              <a:t>Meditation—increases self-awareness  and </a:t>
            </a:r>
            <a:r>
              <a:rPr lang="en-US" b="1" baseline="0" dirty="0" err="1" smtClean="0"/>
              <a:t>interoception</a:t>
            </a:r>
            <a:r>
              <a:rPr lang="en-US" b="1" baseline="0" dirty="0" smtClean="0"/>
              <a:t>, settles the ANS</a:t>
            </a:r>
          </a:p>
          <a:p>
            <a:pPr marL="223388" indent="-223388"/>
            <a:r>
              <a:rPr lang="en-US" b="1" baseline="0" dirty="0" smtClean="0"/>
              <a:t>Journaling-Helps create a coherent narrative through integration of the right and left hemisphere—meaning making improves health.  Expressing anger through writing improved control over pain, pain severity and depressed mood</a:t>
            </a:r>
          </a:p>
          <a:p>
            <a:pPr marL="223388" indent="-223388"/>
            <a:r>
              <a:rPr lang="en-US" b="1" baseline="0" dirty="0" smtClean="0"/>
              <a:t>Rhythm helps reset and quiet the brainstem</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53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strongest rationale for considering </a:t>
            </a:r>
            <a:r>
              <a:rPr lang="en-US" dirty="0" err="1" smtClean="0"/>
              <a:t>neuromodulatory</a:t>
            </a:r>
            <a:r>
              <a:rPr lang="en-US" dirty="0" smtClean="0"/>
              <a:t> approaches as treatments for chronic pain is the growing understanding that all pain is ultimately the result of </a:t>
            </a:r>
            <a:r>
              <a:rPr lang="en-US" dirty="0" err="1" smtClean="0"/>
              <a:t>supraspinal</a:t>
            </a:r>
            <a:r>
              <a:rPr lang="en-US" dirty="0" smtClean="0"/>
              <a:t> cortical processing;12 that is, our experience of pain results from what the brain does with sensory input, rather than from the sensory input itself.</a:t>
            </a:r>
          </a:p>
          <a:p>
            <a:r>
              <a:rPr lang="en-US" dirty="0" err="1" smtClean="0"/>
              <a:t>Neurofeedback</a:t>
            </a:r>
            <a:r>
              <a:rPr lang="en-US" baseline="0" dirty="0" smtClean="0"/>
              <a:t> modifies brain processes by decreasing activity related to </a:t>
            </a:r>
            <a:r>
              <a:rPr lang="en-US" baseline="0" dirty="0" err="1" smtClean="0"/>
              <a:t>nociceptive</a:t>
            </a:r>
            <a:r>
              <a:rPr lang="en-US" baseline="0" dirty="0" smtClean="0"/>
              <a:t> process and increasing activity related to increased relaxation and pain diminishment</a:t>
            </a:r>
          </a:p>
          <a:p>
            <a:r>
              <a:rPr lang="en-US" baseline="0" dirty="0" smtClean="0"/>
              <a:t>EMDR Reduces Pain Intensity and Disability and increases pain-coping and relaxation </a:t>
            </a:r>
            <a:r>
              <a:rPr lang="en-US" sz="1200" b="0" i="0" kern="1200" dirty="0" smtClean="0">
                <a:solidFill>
                  <a:schemeClr val="tx1"/>
                </a:solidFill>
                <a:latin typeface="+mn-lt"/>
                <a:ea typeface="+mn-ea"/>
                <a:cs typeface="+mn-cs"/>
              </a:rPr>
              <a:t>We propose that the repetitive redirecting of attention in EMDR induces a neurobiological state, similar to that of REM sleep, which is optimally configured to support the cortical integration of traumatic memories into general semantic networks. We suggest that this integration can then lead to a reduction in the strength of </a:t>
            </a:r>
            <a:r>
              <a:rPr lang="en-US" sz="1200" b="0" i="0" kern="1200" dirty="0" err="1" smtClean="0">
                <a:solidFill>
                  <a:schemeClr val="tx1"/>
                </a:solidFill>
                <a:latin typeface="+mn-lt"/>
                <a:ea typeface="+mn-ea"/>
                <a:cs typeface="+mn-cs"/>
              </a:rPr>
              <a:t>hippocampally</a:t>
            </a:r>
            <a:r>
              <a:rPr lang="en-US" sz="1200" b="0" i="0" kern="1200" dirty="0" smtClean="0">
                <a:solidFill>
                  <a:schemeClr val="tx1"/>
                </a:solidFill>
                <a:latin typeface="+mn-lt"/>
                <a:ea typeface="+mn-ea"/>
                <a:cs typeface="+mn-cs"/>
              </a:rPr>
              <a:t> mediated episodic memories of the traumatic event as well as the memories' associated, </a:t>
            </a:r>
            <a:r>
              <a:rPr lang="en-US" sz="1200" b="0" i="0" kern="1200" dirty="0" err="1" smtClean="0">
                <a:solidFill>
                  <a:schemeClr val="tx1"/>
                </a:solidFill>
                <a:latin typeface="+mn-lt"/>
                <a:ea typeface="+mn-ea"/>
                <a:cs typeface="+mn-cs"/>
              </a:rPr>
              <a:t>amygdala</a:t>
            </a:r>
            <a:r>
              <a:rPr lang="en-US" sz="1200" b="0" i="0" kern="1200" dirty="0" smtClean="0">
                <a:solidFill>
                  <a:schemeClr val="tx1"/>
                </a:solidFill>
                <a:latin typeface="+mn-lt"/>
                <a:ea typeface="+mn-ea"/>
                <a:cs typeface="+mn-cs"/>
              </a:rPr>
              <a:t>-dependent, negative affect.</a:t>
            </a:r>
          </a:p>
          <a:p>
            <a:r>
              <a:rPr lang="en-US" sz="1200" b="0" i="0" kern="1200" dirty="0" smtClean="0">
                <a:solidFill>
                  <a:schemeClr val="tx1"/>
                </a:solidFill>
                <a:latin typeface="+mn-lt"/>
                <a:ea typeface="+mn-ea"/>
                <a:cs typeface="+mn-cs"/>
              </a:rPr>
              <a:t>Hypnosis  hypnotic treatments reduce pain intensity effectively, and do so for a wide variety of pain problems. found that hypnosis and meditation have similar </a:t>
            </a:r>
            <a:r>
              <a:rPr lang="en-US" sz="1200" b="0" i="0" kern="1200" dirty="0" err="1" smtClean="0">
                <a:solidFill>
                  <a:schemeClr val="tx1"/>
                </a:solidFill>
                <a:latin typeface="+mn-lt"/>
                <a:ea typeface="+mn-ea"/>
                <a:cs typeface="+mn-cs"/>
              </a:rPr>
              <a:t>neurophysiological</a:t>
            </a:r>
            <a:r>
              <a:rPr lang="en-US" sz="1200" b="0" i="0" kern="1200" dirty="0" smtClean="0">
                <a:solidFill>
                  <a:schemeClr val="tx1"/>
                </a:solidFill>
                <a:latin typeface="+mn-lt"/>
                <a:ea typeface="+mn-ea"/>
                <a:cs typeface="+mn-cs"/>
              </a:rPr>
              <a:t> profiles.  Left brain quiet and right brain receptive to suggestion.</a:t>
            </a:r>
            <a:endParaRPr lang="en-US" dirty="0"/>
          </a:p>
        </p:txBody>
      </p:sp>
      <p:sp>
        <p:nvSpPr>
          <p:cNvPr id="4" name="Slide Number Placeholder 3"/>
          <p:cNvSpPr>
            <a:spLocks noGrp="1"/>
          </p:cNvSpPr>
          <p:nvPr>
            <p:ph type="sldNum" sz="quarter" idx="10"/>
          </p:nvPr>
        </p:nvSpPr>
        <p:spPr/>
        <p:txBody>
          <a:bodyPr/>
          <a:lstStyle/>
          <a:p>
            <a:fld id="{7991B9A2-E669-4EFC-847C-BA5B8677E3E8}" type="slidenum">
              <a:rPr lang="en-US" smtClean="0"/>
              <a:pPr/>
              <a:t>54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current and historical experiences as individuals, in families, in communities and as a society shape who we are because they affect our biology and chart the course of our growth and development.  Humane social conditions and secure and attached relationships which build resilience allow us to weather life’s storms. </a:t>
            </a:r>
          </a:p>
          <a:p>
            <a:endParaRPr lang="en-US" baseline="0" dirty="0" smtClean="0"/>
          </a:p>
          <a:p>
            <a:r>
              <a:rPr lang="en-US" baseline="0" dirty="0" smtClean="0"/>
              <a:t>We have the knowledge and power to prevent, mitigate, and treat the root causes of our deepest suffering so that we can identify our true purpose and fulfill our potential.  Our lives and the lives of the next 7 generations are at stake and depend on our taking action now.  Transformation is possible.  Transformation is imperative.  Let’s Do It!</a:t>
            </a:r>
            <a:endParaRPr lang="en-US" dirty="0" smtClean="0"/>
          </a:p>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56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begin</a:t>
            </a:r>
            <a:r>
              <a:rPr lang="en-US" dirty="0" smtClean="0"/>
              <a:t>, I’d you</a:t>
            </a:r>
            <a:r>
              <a:rPr lang="en-US" baseline="0" dirty="0" smtClean="0"/>
              <a:t> to think about this question.  What do the following people have in common? : a 45 year old doctor with cancer, an 8 year old who’s having trouble at school,  a heroin addict,  a politician who lies compulsively, a pro football player who beats his son, and a Native American.</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3</a:t>
            </a:fld>
            <a:endParaRPr lang="en-US" dirty="0"/>
          </a:p>
        </p:txBody>
      </p:sp>
    </p:spTree>
    <p:extLst>
      <p:ext uri="{BB962C8B-B14F-4D97-AF65-F5344CB8AC3E}">
        <p14:creationId xmlns:p14="http://schemas.microsoft.com/office/powerpoint/2010/main" xmlns="" val="262379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among</a:t>
            </a:r>
            <a:r>
              <a:rPr lang="en-US" baseline="0" dirty="0" smtClean="0"/>
              <a:t> you are </a:t>
            </a:r>
            <a:r>
              <a:rPr lang="en-US" dirty="0" smtClean="0"/>
              <a:t>familiar with the Adverse</a:t>
            </a:r>
            <a:r>
              <a:rPr lang="en-US" baseline="0" dirty="0" smtClean="0"/>
              <a:t> Childhood Experiences Study?   </a:t>
            </a:r>
            <a:r>
              <a:rPr lang="en-US" dirty="0" smtClean="0"/>
              <a:t>Almost 20 years ago, the</a:t>
            </a:r>
            <a:r>
              <a:rPr lang="en-US" baseline="0" dirty="0" smtClean="0"/>
              <a:t> landmark Adverse Childhood Experiences Study was published in the American Journal of Preventive Medicine.  The largest, and many would argue, most important public health study of its kind to date, the ACE study was co-authored by Dr. Vincent </a:t>
            </a:r>
            <a:r>
              <a:rPr lang="en-US" baseline="0" dirty="0" err="1" smtClean="0"/>
              <a:t>Felitti</a:t>
            </a:r>
            <a:r>
              <a:rPr lang="en-US" baseline="0" dirty="0" smtClean="0"/>
              <a:t>, an internist from a large health system in California, and Dr. Robert </a:t>
            </a:r>
            <a:r>
              <a:rPr lang="en-US" baseline="0" dirty="0" err="1" smtClean="0"/>
              <a:t>Anda</a:t>
            </a:r>
            <a:r>
              <a:rPr lang="en-US" baseline="0" dirty="0" smtClean="0"/>
              <a:t>, an epidemiologist from the Centers for Disease Control.  In this study, Drs </a:t>
            </a:r>
            <a:r>
              <a:rPr lang="en-US" baseline="0" dirty="0" err="1" smtClean="0"/>
              <a:t>Felitti</a:t>
            </a:r>
            <a:r>
              <a:rPr lang="en-US" baseline="0" dirty="0" smtClean="0"/>
              <a:t> and </a:t>
            </a:r>
            <a:r>
              <a:rPr lang="en-US" baseline="0" dirty="0" err="1" smtClean="0"/>
              <a:t>Anda</a:t>
            </a:r>
            <a:r>
              <a:rPr lang="en-US" baseline="0" dirty="0" smtClean="0"/>
              <a:t> surveyed &gt;17,000, mostly white and Hispanic, middle-aged, educated and insured patients about their experiences of 10 categories of abuse, neglect and household distress before they turned 18 and also explored their current physical, mental and social health and well-being.  For each category of abuse, neglect or family distress, the participants received 1 point towards and ACE score. What the research team learned was stunning!</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found evidence of a dose-response relationship between ACEs and alcohol use during pregnancy that remained even after controlling for pre-pregnancy drinking and other covariates. </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you might be thinking, “Audrey,</a:t>
            </a:r>
            <a:r>
              <a:rPr lang="en-US" baseline="0" dirty="0" smtClean="0"/>
              <a:t> that is really interesting, but what does a study about a bunch of white people in California have to do with us?”  </a:t>
            </a:r>
            <a:br>
              <a:rPr lang="en-US" baseline="0" dirty="0" smtClean="0"/>
            </a:br>
            <a:r>
              <a:rPr lang="en-US" baseline="0" dirty="0" smtClean="0"/>
              <a:t>It turns out that not only was the ACE study done in California, but it has been replicated in more diverse populations with similar results in 32 states and 31 countries internationally.  In 2012 through the National Survey of Children’s Health we learned that 32% of Illinois children had at least 1 experience of adversity and through the Behavioral Risk Factor Surveillance Survey ( a public health phone survey), in 2013, we learned that 60% of Illinois adults reported at least 1 ACE.  From the Chicago Longitudinal Study, we know that of 1200 lower income, minority youth who were followed for 2 decades, nearly 2/3 had an ACE score &gt;=1.  Those with ACE score&gt;=4 had reduced high school graduation rates, higher risk of depression and health-compromising behaviors,  and juvenile arrests and felony charges as well as less likelihood of holding a skilled job or going further in school.</a:t>
            </a:r>
          </a:p>
          <a:p>
            <a:r>
              <a:rPr lang="en-US" baseline="0" dirty="0" smtClean="0"/>
              <a:t>Based on data from all of these studies, ACEs are the most powerful known determinant of Health.</a:t>
            </a:r>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In 2014, Dr. Roy Wade and colleagues from Philadelphia developed an expanded ACE questionnaire to assess the prevalence and impact of additional experiences, which include family relationships, community stressors, personal victimization, economic hardship, peer relationships, and discrimination, as well as school, health, and child welfare/juvenile justice systems issue, all of which are also critical factors in health and well-being.  Current research demonstrates the negative impact of these and other Adverse Community Events on the brain, physiology and behavior.  </a:t>
            </a:r>
          </a:p>
          <a:p>
            <a:endParaRPr lang="en-US" baseline="0" dirty="0" smtClean="0"/>
          </a:p>
          <a:p>
            <a:r>
              <a:rPr lang="en-US" baseline="0" dirty="0" smtClean="0"/>
              <a:t>Keeping the recent research about holocaust survivors in mind, another critical layer of adverse experience which we must consider and which is not yet depicted here is the trauma of previous generations such as slavery, holocaust, and cultural genocide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24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6776">
              <a:defRPr/>
            </a:pPr>
            <a:r>
              <a:rPr lang="en-US" dirty="0" smtClean="0"/>
              <a:t>From</a:t>
            </a:r>
            <a:r>
              <a:rPr lang="en-US" baseline="0" dirty="0" smtClean="0"/>
              <a:t> the ACE study it is clear that experiences change the body, but how do we discover the pathway, and how does this influence our approach in medicine, education, social services or business?</a:t>
            </a:r>
            <a:endParaRPr lang="en-US" dirty="0" smtClean="0"/>
          </a:p>
          <a:p>
            <a:endParaRPr lang="en-US" dirty="0"/>
          </a:p>
        </p:txBody>
      </p:sp>
      <p:sp>
        <p:nvSpPr>
          <p:cNvPr id="4" name="Slide Number Placeholder 3"/>
          <p:cNvSpPr>
            <a:spLocks noGrp="1"/>
          </p:cNvSpPr>
          <p:nvPr>
            <p:ph type="sldNum" sz="quarter" idx="10"/>
          </p:nvPr>
        </p:nvSpPr>
        <p:spPr/>
        <p:txBody>
          <a:bodyPr/>
          <a:lstStyle/>
          <a:p>
            <a:fld id="{361E0FE2-04A1-1B45-BB69-E4DDE0604F0C}"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71C834-052A-7D44-B23E-197D061D2CB1}"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133461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1C834-052A-7D44-B23E-197D061D2CB1}"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349841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1C834-052A-7D44-B23E-197D061D2CB1}"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278812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1C834-052A-7D44-B23E-197D061D2CB1}"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304463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71C834-052A-7D44-B23E-197D061D2CB1}"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231750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71C834-052A-7D44-B23E-197D061D2CB1}"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354855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71C834-052A-7D44-B23E-197D061D2CB1}"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342113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71C834-052A-7D44-B23E-197D061D2CB1}"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367594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1C834-052A-7D44-B23E-197D061D2CB1}"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210196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1C834-052A-7D44-B23E-197D061D2CB1}"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28638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1C834-052A-7D44-B23E-197D061D2CB1}"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2059C-C627-184C-BB77-53115F4F9EDC}" type="slidenum">
              <a:rPr lang="en-US" smtClean="0"/>
              <a:pPr/>
              <a:t>‹#›</a:t>
            </a:fld>
            <a:endParaRPr lang="en-US"/>
          </a:p>
        </p:txBody>
      </p:sp>
    </p:spTree>
    <p:extLst>
      <p:ext uri="{BB962C8B-B14F-4D97-AF65-F5344CB8AC3E}">
        <p14:creationId xmlns:p14="http://schemas.microsoft.com/office/powerpoint/2010/main" xmlns="" val="404797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971C834-052A-7D44-B23E-197D061D2CB1}" type="datetimeFigureOut">
              <a:rPr lang="en-US" smtClean="0"/>
              <a:pPr/>
              <a:t>11/2/2017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D712059C-C627-184C-BB77-53115F4F9EDC}" type="slidenum">
              <a:rPr lang="en-US" smtClean="0"/>
              <a:pPr/>
              <a:t>‹#›</a:t>
            </a:fld>
            <a:endParaRPr lang="en-US" dirty="0"/>
          </a:p>
        </p:txBody>
      </p:sp>
    </p:spTree>
    <p:extLst>
      <p:ext uri="{BB962C8B-B14F-4D97-AF65-F5344CB8AC3E}">
        <p14:creationId xmlns:p14="http://schemas.microsoft.com/office/powerpoint/2010/main" xmlns="" val="2068428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hyperlink" Target="http://thehealingspacecincinnati.org/wp-content/uploads/EMDR.jpg"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ajstille@uic.edu"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LmVWOe1ky8s" TargetMode="External"/><Relationship Id="rId2" Type="http://schemas.openxmlformats.org/officeDocument/2006/relationships/hyperlink" Target="https://www.youtube.com/watch?v=ccKFkcfXx-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 y="-1"/>
            <a:ext cx="9143999" cy="3016469"/>
          </a:xfrm>
          <a:solidFill>
            <a:srgbClr val="0000FF"/>
          </a:solidFill>
        </p:spPr>
        <p:txBody>
          <a:bodyPr wrap="square" lIns="182880" tIns="182880" rIns="182880" bIns="182880">
            <a:noAutofit/>
          </a:bodyPr>
          <a:lstStyle/>
          <a:p>
            <a:pPr eaLnBrk="1" hangingPunct="1">
              <a:spcBef>
                <a:spcPts val="0"/>
              </a:spcBef>
            </a:pPr>
            <a:r>
              <a:rPr lang="en-US" dirty="0" smtClean="0">
                <a:solidFill>
                  <a:schemeClr val="bg1"/>
                </a:solidFill>
                <a:ea typeface="ＭＳ Ｐゴシック" charset="0"/>
                <a:cs typeface="ＭＳ Ｐゴシック" charset="0"/>
              </a:rPr>
              <a:t>Developmental Adversity, </a:t>
            </a:r>
            <a:r>
              <a:rPr lang="en-US" dirty="0" smtClean="0">
                <a:solidFill>
                  <a:schemeClr val="bg1"/>
                </a:solidFill>
                <a:ea typeface="ＭＳ Ｐゴシック" charset="0"/>
                <a:cs typeface="ＭＳ Ｐゴシック" charset="0"/>
              </a:rPr>
              <a:t>Neurobiology, Trauma-Informed Care and Resilience</a:t>
            </a:r>
            <a:endParaRPr lang="en-US" dirty="0">
              <a:solidFill>
                <a:schemeClr val="bg1"/>
              </a:solidFill>
              <a:ea typeface="ＭＳ Ｐゴシック" charset="0"/>
              <a:cs typeface="ＭＳ Ｐゴシック" charset="0"/>
            </a:endParaRPr>
          </a:p>
        </p:txBody>
      </p:sp>
      <p:sp>
        <p:nvSpPr>
          <p:cNvPr id="27651" name="Rectangle 3"/>
          <p:cNvSpPr>
            <a:spLocks noGrp="1" noChangeArrowheads="1"/>
          </p:cNvSpPr>
          <p:nvPr>
            <p:ph type="subTitle" idx="1"/>
          </p:nvPr>
        </p:nvSpPr>
        <p:spPr>
          <a:xfrm flipV="1">
            <a:off x="2" y="3016467"/>
            <a:ext cx="9143998" cy="45719"/>
          </a:xfrm>
        </p:spPr>
        <p:txBody>
          <a:bodyPr>
            <a:normAutofit fontScale="25000" lnSpcReduction="20000"/>
          </a:bodyPr>
          <a:lstStyle/>
          <a:p>
            <a:r>
              <a:rPr lang="en-US" sz="4800" dirty="0" smtClean="0">
                <a:solidFill>
                  <a:srgbClr val="0000FF"/>
                </a:solidFill>
              </a:rPr>
              <a:t>?</a:t>
            </a:r>
          </a:p>
        </p:txBody>
      </p:sp>
      <p:pic>
        <p:nvPicPr>
          <p:cNvPr id="41986" name="Picture 2" descr="http://promising.futureswithoutviolence.org/files/2016/03/shutterstock_169329137.jpg"/>
          <p:cNvPicPr>
            <a:picLocks noChangeAspect="1" noChangeArrowheads="1"/>
          </p:cNvPicPr>
          <p:nvPr/>
        </p:nvPicPr>
        <p:blipFill>
          <a:blip r:embed="rId3"/>
          <a:srcRect/>
          <a:stretch>
            <a:fillRect/>
          </a:stretch>
        </p:blipFill>
        <p:spPr bwMode="auto">
          <a:xfrm>
            <a:off x="0" y="3016468"/>
            <a:ext cx="9144000" cy="3842166"/>
          </a:xfrm>
          <a:prstGeom prst="rect">
            <a:avLst/>
          </a:prstGeom>
          <a:noFill/>
        </p:spPr>
      </p:pic>
    </p:spTree>
    <p:extLst>
      <p:ext uri="{BB962C8B-B14F-4D97-AF65-F5344CB8AC3E}">
        <p14:creationId xmlns:p14="http://schemas.microsoft.com/office/powerpoint/2010/main" xmlns="" val="172163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s://acestoohigh.files.wordpress.com/2011/11/acesexbehaviors.png?w=672"/>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image.slidesharecdn.com/drwadepresentation2016sainta160316shortened-160418210955/95/dr-roy-wades-presentation-from-childhood-adversity-poverty-creating-a-collaborative-response-on-april-12-2016-15-638.jpg?cb=146101451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50223"/>
            <a:ext cx="8243272" cy="307777"/>
          </a:xfrm>
          <a:prstGeom prst="rect">
            <a:avLst/>
          </a:prstGeom>
          <a:noFill/>
        </p:spPr>
        <p:txBody>
          <a:bodyPr wrap="square" rtlCol="0">
            <a:spAutoFit/>
          </a:bodyPr>
          <a:lstStyle/>
          <a:p>
            <a:r>
              <a:rPr lang="en-US" sz="1400" baseline="30000" dirty="0" smtClean="0">
                <a:latin typeface="Arial"/>
              </a:rPr>
              <a:t>1</a:t>
            </a:r>
            <a:r>
              <a:rPr lang="en-US" sz="1400" dirty="0" smtClean="0">
                <a:latin typeface="Arial"/>
              </a:rPr>
              <a:t> </a:t>
            </a:r>
            <a:r>
              <a:rPr lang="en-US" sz="1400" dirty="0" err="1" smtClean="0">
                <a:latin typeface="Arial"/>
              </a:rPr>
              <a:t>Felitti</a:t>
            </a:r>
            <a:r>
              <a:rPr lang="en-US" sz="1400" dirty="0" smtClean="0">
                <a:latin typeface="Arial"/>
              </a:rPr>
              <a:t> et al., (1998) American Journal of Preventive Medicine, 14:245-258.</a:t>
            </a:r>
            <a:endParaRPr lang="en-US" sz="1400" dirty="0">
              <a:latin typeface="Arial"/>
            </a:endParaRPr>
          </a:p>
        </p:txBody>
      </p:sp>
      <p:sp>
        <p:nvSpPr>
          <p:cNvPr id="7" name="Title 1"/>
          <p:cNvSpPr txBox="1">
            <a:spLocks noChangeAspect="1"/>
          </p:cNvSpPr>
          <p:nvPr/>
        </p:nvSpPr>
        <p:spPr>
          <a:xfrm>
            <a:off x="0" y="274320"/>
            <a:ext cx="9144000" cy="1371600"/>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a:rPr>
              <a:t>Cumulative ACES &amp; Chronic Disease</a:t>
            </a:r>
            <a:r>
              <a:rPr lang="en-US" sz="3200" baseline="30000" dirty="0" smtClean="0">
                <a:solidFill>
                  <a:schemeClr val="bg1"/>
                </a:solidFill>
                <a:latin typeface="Arial"/>
              </a:rPr>
              <a:t>1</a:t>
            </a:r>
            <a:endParaRPr lang="en-US" sz="3200" baseline="30000" dirty="0">
              <a:solidFill>
                <a:schemeClr val="bg1"/>
              </a:solidFill>
              <a:latin typeface="Arial"/>
            </a:endParaRPr>
          </a:p>
        </p:txBody>
      </p:sp>
      <p:sp>
        <p:nvSpPr>
          <p:cNvPr id="2" name="TextBox 1"/>
          <p:cNvSpPr txBox="1"/>
          <p:nvPr/>
        </p:nvSpPr>
        <p:spPr>
          <a:xfrm rot="16200000">
            <a:off x="-322674" y="3781992"/>
            <a:ext cx="2176535" cy="400110"/>
          </a:xfrm>
          <a:prstGeom prst="rect">
            <a:avLst/>
          </a:prstGeom>
          <a:noFill/>
        </p:spPr>
        <p:txBody>
          <a:bodyPr wrap="square" rtlCol="0">
            <a:spAutoFit/>
          </a:bodyPr>
          <a:lstStyle/>
          <a:p>
            <a:r>
              <a:rPr lang="en-US" sz="2000" b="1" dirty="0" smtClean="0">
                <a:latin typeface="Arial"/>
              </a:rPr>
              <a:t>Prevalence</a:t>
            </a:r>
            <a:r>
              <a:rPr lang="en-US" sz="2000" dirty="0" smtClean="0">
                <a:latin typeface="Arial"/>
              </a:rPr>
              <a:t> %</a:t>
            </a:r>
            <a:endParaRPr lang="en-US" sz="2000" b="1"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 xmlns:p14="http://schemas.microsoft.com/office/powerpoint/2010/main" val="1960618193"/>
              </p:ext>
            </p:extLst>
          </p:nvPr>
        </p:nvGraphicFramePr>
        <p:xfrm>
          <a:off x="1187451" y="1786274"/>
          <a:ext cx="7329090"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5681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childhoodtraumarecovery.com/wp-content/uploads/2013/08/aceandsubstanceabus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slideplayer.com/13/3938655/slides/slide_4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336095"/>
            <a:ext cx="8929597" cy="523220"/>
          </a:xfrm>
          <a:prstGeom prst="rect">
            <a:avLst/>
          </a:prstGeom>
          <a:noFill/>
        </p:spPr>
        <p:txBody>
          <a:bodyPr wrap="square" rtlCol="0">
            <a:spAutoFit/>
          </a:bodyPr>
          <a:lstStyle/>
          <a:p>
            <a:pPr marL="342900" indent="-342900" algn="ctr"/>
            <a:r>
              <a:rPr lang="en-US" sz="1400" dirty="0" smtClean="0">
                <a:latin typeface="Arial" panose="020B0604020202020204" pitchFamily="34" charset="0"/>
                <a:cs typeface="Arial" panose="020B0604020202020204" pitchFamily="34" charset="0"/>
              </a:rPr>
              <a:t>Data </a:t>
            </a:r>
            <a:r>
              <a:rPr lang="en-US" sz="1400" dirty="0">
                <a:latin typeface="Arial" panose="020B0604020202020204" pitchFamily="34" charset="0"/>
                <a:cs typeface="Arial" panose="020B0604020202020204" pitchFamily="34" charset="0"/>
              </a:rPr>
              <a:t>from the National Comorbidity Survey-Replication Sample (NCS-R</a:t>
            </a:r>
            <a:r>
              <a:rPr lang="en-US" sz="1400" dirty="0" smtClean="0">
                <a:latin typeface="Arial" panose="020B0604020202020204" pitchFamily="34" charset="0"/>
                <a:cs typeface="Arial" panose="020B0604020202020204" pitchFamily="34" charset="0"/>
              </a:rPr>
              <a:t>) - </a:t>
            </a:r>
            <a:r>
              <a:rPr lang="en-US" sz="1400" baseline="300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Putnam, Harris, Putnam, J Traumatic Stress, 26:435-442, 2013</a:t>
            </a:r>
          </a:p>
        </p:txBody>
      </p:sp>
      <p:sp>
        <p:nvSpPr>
          <p:cNvPr id="7" name="Title 1"/>
          <p:cNvSpPr txBox="1">
            <a:spLocks/>
          </p:cNvSpPr>
          <p:nvPr/>
        </p:nvSpPr>
        <p:spPr>
          <a:xfrm>
            <a:off x="0" y="0"/>
            <a:ext cx="9144000" cy="1645920"/>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a:rPr>
              <a:t>Cumulative ACES &amp; Mental Health</a:t>
            </a:r>
            <a:endParaRPr lang="en-US" sz="3200" baseline="30000" dirty="0">
              <a:solidFill>
                <a:schemeClr val="bg1"/>
              </a:solidFill>
              <a:latin typeface="Arial"/>
            </a:endParaRPr>
          </a:p>
        </p:txBody>
      </p:sp>
      <p:sp>
        <p:nvSpPr>
          <p:cNvPr id="2" name="TextBox 1"/>
          <p:cNvSpPr txBox="1"/>
          <p:nvPr/>
        </p:nvSpPr>
        <p:spPr>
          <a:xfrm rot="16200000">
            <a:off x="-86516" y="3442019"/>
            <a:ext cx="1835150" cy="400110"/>
          </a:xfrm>
          <a:prstGeom prst="rect">
            <a:avLst/>
          </a:prstGeom>
          <a:noFill/>
        </p:spPr>
        <p:txBody>
          <a:bodyPr wrap="square" rtlCol="0">
            <a:spAutoFit/>
          </a:bodyPr>
          <a:lstStyle/>
          <a:p>
            <a:r>
              <a:rPr lang="en-US" sz="2000" b="1" dirty="0" smtClean="0">
                <a:latin typeface="Arial"/>
              </a:rPr>
              <a:t>Prevalence</a:t>
            </a:r>
            <a:r>
              <a:rPr lang="en-US" sz="2000" dirty="0" smtClean="0">
                <a:latin typeface="Arial"/>
              </a:rPr>
              <a:t> %</a:t>
            </a:r>
            <a:endParaRPr lang="en-US" sz="2000" b="1"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xmlns="" val="3813090770"/>
              </p:ext>
            </p:extLst>
          </p:nvPr>
        </p:nvGraphicFramePr>
        <p:xfrm>
          <a:off x="1187451" y="1733898"/>
          <a:ext cx="7329090"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35360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r="396"/>
          <a:stretch/>
        </p:blipFill>
        <p:spPr>
          <a:xfrm>
            <a:off x="0" y="0"/>
            <a:ext cx="9144000" cy="6858000"/>
          </a:xfrm>
          <a:prstGeom prst="rect">
            <a:avLst/>
          </a:prstGeom>
        </p:spPr>
      </p:pic>
    </p:spTree>
    <p:extLst>
      <p:ext uri="{BB962C8B-B14F-4D97-AF65-F5344CB8AC3E}">
        <p14:creationId xmlns="" xmlns:p14="http://schemas.microsoft.com/office/powerpoint/2010/main" val="31609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50223"/>
            <a:ext cx="8243272" cy="307777"/>
          </a:xfrm>
          <a:prstGeom prst="rect">
            <a:avLst/>
          </a:prstGeom>
          <a:noFill/>
        </p:spPr>
        <p:txBody>
          <a:bodyPr wrap="square" rtlCol="0">
            <a:spAutoFit/>
          </a:bodyPr>
          <a:lstStyle/>
          <a:p>
            <a:r>
              <a:rPr lang="en-US" sz="1400" baseline="30000" dirty="0" smtClean="0">
                <a:latin typeface="Arial"/>
              </a:rPr>
              <a:t>1</a:t>
            </a:r>
            <a:r>
              <a:rPr lang="en-US" sz="1400" dirty="0" smtClean="0">
                <a:latin typeface="Arial"/>
              </a:rPr>
              <a:t> </a:t>
            </a:r>
            <a:r>
              <a:rPr lang="en-US" sz="1400" dirty="0" err="1" smtClean="0">
                <a:latin typeface="Arial"/>
              </a:rPr>
              <a:t>Anda</a:t>
            </a:r>
            <a:r>
              <a:rPr lang="en-US" sz="1400" dirty="0" smtClean="0">
                <a:latin typeface="Arial"/>
              </a:rPr>
              <a:t> et al., (2004) The Permanente Journal/Winter 8:30-38.</a:t>
            </a:r>
            <a:endParaRPr lang="en-US" sz="1400" dirty="0">
              <a:latin typeface="Arial"/>
            </a:endParaRPr>
          </a:p>
        </p:txBody>
      </p:sp>
      <p:sp>
        <p:nvSpPr>
          <p:cNvPr id="7" name="Title 1"/>
          <p:cNvSpPr txBox="1">
            <a:spLocks/>
          </p:cNvSpPr>
          <p:nvPr/>
        </p:nvSpPr>
        <p:spPr>
          <a:xfrm>
            <a:off x="0" y="274320"/>
            <a:ext cx="9144000" cy="1371600"/>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a:rPr>
              <a:t>Cumulative ACES &amp; Impaired Worker Performance</a:t>
            </a:r>
            <a:r>
              <a:rPr lang="en-US" sz="3200" baseline="30000" dirty="0" smtClean="0">
                <a:solidFill>
                  <a:schemeClr val="bg1"/>
                </a:solidFill>
                <a:latin typeface="Arial"/>
              </a:rPr>
              <a:t>1</a:t>
            </a:r>
            <a:r>
              <a:rPr lang="en-US" sz="3200" dirty="0" smtClean="0">
                <a:solidFill>
                  <a:schemeClr val="bg1"/>
                </a:solidFill>
                <a:latin typeface="Arial"/>
              </a:rPr>
              <a:t> </a:t>
            </a:r>
            <a:endParaRPr lang="en-US" sz="3200" baseline="30000" dirty="0">
              <a:solidFill>
                <a:schemeClr val="bg1"/>
              </a:solidFill>
              <a:latin typeface="Arial"/>
            </a:endParaRPr>
          </a:p>
        </p:txBody>
      </p:sp>
      <p:sp>
        <p:nvSpPr>
          <p:cNvPr id="2" name="TextBox 1"/>
          <p:cNvSpPr txBox="1"/>
          <p:nvPr/>
        </p:nvSpPr>
        <p:spPr>
          <a:xfrm rot="16200000">
            <a:off x="-659488" y="3958030"/>
            <a:ext cx="2832100" cy="400110"/>
          </a:xfrm>
          <a:prstGeom prst="rect">
            <a:avLst/>
          </a:prstGeom>
          <a:noFill/>
        </p:spPr>
        <p:txBody>
          <a:bodyPr wrap="square" rtlCol="0">
            <a:spAutoFit/>
          </a:bodyPr>
          <a:lstStyle/>
          <a:p>
            <a:r>
              <a:rPr lang="en-US" sz="2000" b="1" dirty="0" smtClean="0">
                <a:latin typeface="Arial"/>
              </a:rPr>
              <a:t>Percent % Reported</a:t>
            </a:r>
            <a:endParaRPr lang="en-US" sz="2000" b="1"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 xmlns:p14="http://schemas.microsoft.com/office/powerpoint/2010/main" val="4036260721"/>
              </p:ext>
            </p:extLst>
          </p:nvPr>
        </p:nvGraphicFramePr>
        <p:xfrm>
          <a:off x="1187451" y="1720804"/>
          <a:ext cx="7329090"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31011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fosteringperspectives.org/fpv18n1/ACE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descr="http://www.cdc.gov/violenceprevention/acestudy/images/lasting_affects_all.png"/>
          <p:cNvPicPr>
            <a:picLocks noChangeAspect="1" noChangeArrowheads="1"/>
          </p:cNvPicPr>
          <p:nvPr/>
        </p:nvPicPr>
        <p:blipFill>
          <a:blip r:embed="rId2"/>
          <a:srcRect/>
          <a:stretch>
            <a:fillRect/>
          </a:stretch>
        </p:blipFill>
        <p:spPr bwMode="auto">
          <a:xfrm>
            <a:off x="132080" y="762000"/>
            <a:ext cx="8890000" cy="5852160"/>
          </a:xfrm>
          <a:prstGeom prst="rect">
            <a:avLst/>
          </a:prstGeom>
          <a:noFill/>
        </p:spPr>
      </p:pic>
      <p:sp>
        <p:nvSpPr>
          <p:cNvPr id="3" name="Footer Placeholder 2"/>
          <p:cNvSpPr>
            <a:spLocks noGrp="1"/>
          </p:cNvSpPr>
          <p:nvPr>
            <p:ph type="ftr" sz="quarter" idx="11"/>
          </p:nvPr>
        </p:nvSpPr>
        <p:spPr/>
        <p:txBody>
          <a:bodyPr/>
          <a:lstStyle/>
          <a:p>
            <a:r>
              <a:rPr lang="en-US" smtClean="0"/>
              <a:t>www.cdc.gov</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801566"/>
            <a:ext cx="9144000" cy="3939702"/>
          </a:xfrm>
        </p:spPr>
        <p:txBody>
          <a:bodyPr>
            <a:normAutofit/>
          </a:bodyPr>
          <a:lstStyle/>
          <a:p>
            <a:pPr lvl="1"/>
            <a:r>
              <a:rPr lang="en-US" sz="3600" dirty="0" smtClean="0"/>
              <a:t>Adversity, Health and Well-being Across the Life Span</a:t>
            </a:r>
          </a:p>
          <a:p>
            <a:pPr lvl="1"/>
            <a:r>
              <a:rPr lang="en-US" sz="3600" dirty="0" smtClean="0"/>
              <a:t>The Biology of Personal, Social and Historical Experience</a:t>
            </a:r>
          </a:p>
          <a:p>
            <a:pPr lvl="1"/>
            <a:r>
              <a:rPr lang="en-US" sz="3600" dirty="0" smtClean="0"/>
              <a:t>Building Resilience, Healing and Hope</a:t>
            </a:r>
          </a:p>
          <a:p>
            <a:endParaRPr lang="en-US" dirty="0" smtClean="0"/>
          </a:p>
          <a:p>
            <a:endParaRPr lang="en-US" dirty="0"/>
          </a:p>
        </p:txBody>
      </p:sp>
      <p:pic>
        <p:nvPicPr>
          <p:cNvPr id="1034" name="Picture 10" descr="http://static1.squarespace.com/static/5183c058e4b065e39b3de2ee/t/56ca907a1bbee09ef65a89f8/145611585705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28015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2381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ttp://images.slideplayer.com/15/4630428/slides/slide_1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24 at 11.59.25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07759"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ChangeAspect="1"/>
          </p:cNvSpPr>
          <p:nvPr/>
        </p:nvSpPr>
        <p:spPr>
          <a:xfrm>
            <a:off x="0" y="0"/>
            <a:ext cx="9144000" cy="1447800"/>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aseline="30000" dirty="0">
              <a:solidFill>
                <a:schemeClr val="bg1"/>
              </a:solidFill>
              <a:latin typeface="Arial"/>
            </a:endParaRPr>
          </a:p>
        </p:txBody>
      </p:sp>
      <p:sp>
        <p:nvSpPr>
          <p:cNvPr id="4" name="Title 3"/>
          <p:cNvSpPr>
            <a:spLocks noGrp="1"/>
          </p:cNvSpPr>
          <p:nvPr>
            <p:ph type="title"/>
          </p:nvPr>
        </p:nvSpPr>
        <p:spPr/>
        <p:txBody>
          <a:bodyPr>
            <a:normAutofit/>
          </a:bodyPr>
          <a:lstStyle/>
          <a:p>
            <a:r>
              <a:rPr lang="en-US" dirty="0" smtClean="0">
                <a:solidFill>
                  <a:schemeClr val="bg1"/>
                </a:solidFill>
              </a:rPr>
              <a:t>Subsequent ACEs Work</a:t>
            </a:r>
            <a:endParaRPr lang="en-US" dirty="0">
              <a:solidFill>
                <a:schemeClr val="bg1"/>
              </a:solidFill>
            </a:endParaRPr>
          </a:p>
        </p:txBody>
      </p:sp>
      <p:sp>
        <p:nvSpPr>
          <p:cNvPr id="5" name="Content Placeholder 4"/>
          <p:cNvSpPr>
            <a:spLocks noGrp="1"/>
          </p:cNvSpPr>
          <p:nvPr>
            <p:ph idx="1"/>
          </p:nvPr>
        </p:nvSpPr>
        <p:spPr>
          <a:xfrm>
            <a:off x="457200" y="1879600"/>
            <a:ext cx="8229600" cy="4246563"/>
          </a:xfrm>
        </p:spPr>
        <p:txBody>
          <a:bodyPr>
            <a:normAutofit lnSpcReduction="10000"/>
          </a:bodyPr>
          <a:lstStyle/>
          <a:p>
            <a:r>
              <a:rPr lang="en-US" sz="2800" dirty="0" smtClean="0"/>
              <a:t>In 2009, 85% of a homeless population reported at least 1 ACE, 55% reported 4 or more</a:t>
            </a:r>
          </a:p>
          <a:p>
            <a:pPr>
              <a:buNone/>
            </a:pPr>
            <a:endParaRPr lang="en-US" sz="2800" dirty="0" smtClean="0"/>
          </a:p>
          <a:p>
            <a:r>
              <a:rPr lang="en-US" sz="2800" dirty="0" smtClean="0"/>
              <a:t>In 2013 BRFSS,</a:t>
            </a:r>
            <a:r>
              <a:rPr lang="en-US" sz="2800" b="1" dirty="0" smtClean="0"/>
              <a:t>60% of </a:t>
            </a:r>
            <a:r>
              <a:rPr lang="en-US" sz="2800" dirty="0" smtClean="0"/>
              <a:t>adult Illinois residents and in NCHS, 40% of children Birth-17 had </a:t>
            </a:r>
            <a:r>
              <a:rPr lang="en-US" sz="2800" b="1" dirty="0" smtClean="0"/>
              <a:t>at least 1 ACE</a:t>
            </a:r>
          </a:p>
          <a:p>
            <a:pPr>
              <a:buNone/>
            </a:pPr>
            <a:endParaRPr lang="en-US" sz="2800" b="1" dirty="0" smtClean="0"/>
          </a:p>
          <a:p>
            <a:r>
              <a:rPr lang="en-US" sz="2800" dirty="0" smtClean="0"/>
              <a:t>In 2014, Juvenile offenders in Florida had an average composite ACE score of 3.5-4.3</a:t>
            </a:r>
          </a:p>
          <a:p>
            <a:pPr>
              <a:buNone/>
            </a:pPr>
            <a:endParaRPr lang="en-US" sz="2800" b="1" dirty="0"/>
          </a:p>
        </p:txBody>
      </p:sp>
      <p:sp>
        <p:nvSpPr>
          <p:cNvPr id="7" name="Footer Placeholder 6"/>
          <p:cNvSpPr>
            <a:spLocks noGrp="1"/>
          </p:cNvSpPr>
          <p:nvPr>
            <p:ph type="ftr" sz="quarter" idx="11"/>
          </p:nvPr>
        </p:nvSpPr>
        <p:spPr/>
        <p:txBody>
          <a:bodyPr/>
          <a:lstStyle/>
          <a:p>
            <a:r>
              <a:rPr lang="en-US" dirty="0" smtClean="0"/>
              <a:t>ACE, Larkin, Illinois BRFSS, Child Trends, U of Florida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5531"/>
            <a:ext cx="8229600" cy="4570632"/>
          </a:xfrm>
        </p:spPr>
        <p:txBody>
          <a:bodyPr>
            <a:normAutofit fontScale="92500" lnSpcReduction="20000"/>
          </a:bodyPr>
          <a:lstStyle/>
          <a:p>
            <a:r>
              <a:rPr lang="en-US" dirty="0" smtClean="0"/>
              <a:t>1202 low income, minority participants born 1979-80</a:t>
            </a:r>
          </a:p>
          <a:p>
            <a:r>
              <a:rPr lang="en-US" dirty="0" smtClean="0"/>
              <a:t>2/3 had experienced&gt;=1 ACE by age 18</a:t>
            </a:r>
          </a:p>
          <a:p>
            <a:r>
              <a:rPr lang="en-US" dirty="0" smtClean="0"/>
              <a:t>After controlling for demographic factors and early intervention &gt;=4 ACE had poorer outcomes</a:t>
            </a:r>
          </a:p>
          <a:p>
            <a:pPr lvl="1"/>
            <a:r>
              <a:rPr lang="en-US" dirty="0" smtClean="0"/>
              <a:t>Decreased high school graduation</a:t>
            </a:r>
          </a:p>
          <a:p>
            <a:pPr lvl="1"/>
            <a:r>
              <a:rPr lang="en-US" dirty="0" smtClean="0"/>
              <a:t>Increased risk of depression and health compromising behaviors</a:t>
            </a:r>
          </a:p>
          <a:p>
            <a:pPr lvl="1"/>
            <a:r>
              <a:rPr lang="en-US" dirty="0" smtClean="0"/>
              <a:t>Juvenile arrest and felony charges</a:t>
            </a:r>
          </a:p>
          <a:p>
            <a:pPr lvl="1"/>
            <a:r>
              <a:rPr lang="en-US" dirty="0" smtClean="0"/>
              <a:t>Less likely to hold skilled jobs</a:t>
            </a:r>
            <a:endParaRPr lang="en-US" dirty="0"/>
          </a:p>
        </p:txBody>
      </p:sp>
      <p:sp>
        <p:nvSpPr>
          <p:cNvPr id="4" name="Rectangle 2"/>
          <p:cNvSpPr txBox="1">
            <a:spLocks noGrp="1" noChangeArrowheads="1"/>
          </p:cNvSpPr>
          <p:nvPr>
            <p:ph type="title"/>
          </p:nvPr>
        </p:nvSpPr>
        <p:spPr>
          <a:xfrm>
            <a:off x="0" y="0"/>
            <a:ext cx="9144000" cy="1417638"/>
          </a:xfrm>
          <a:prstGeom prst="rect">
            <a:avLst/>
          </a:prstGeom>
          <a:solidFill>
            <a:srgbClr val="0000FF"/>
          </a:solidFill>
        </p:spPr>
        <p:txBody>
          <a:bodyPr vert="horz" wrap="square" lIns="182880" tIns="182880" rIns="182880" bIns="18288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rial"/>
                <a:ea typeface="ＭＳ Ｐゴシック" charset="0"/>
                <a:cs typeface="ＭＳ Ｐゴシック" charset="0"/>
              </a:rPr>
              <a:t>Chicago</a:t>
            </a:r>
            <a:r>
              <a:rPr kumimoji="0" lang="en-US" sz="4000" b="0" i="0" u="none" strike="noStrike" kern="1200" cap="none" spc="0" normalizeH="0" noProof="0" dirty="0" smtClean="0">
                <a:ln>
                  <a:noFill/>
                </a:ln>
                <a:solidFill>
                  <a:schemeClr val="bg1"/>
                </a:solidFill>
                <a:effectLst/>
                <a:uLnTx/>
                <a:uFillTx/>
                <a:latin typeface="Arial"/>
                <a:ea typeface="ＭＳ Ｐゴシック" charset="0"/>
                <a:cs typeface="ＭＳ Ｐゴシック" charset="0"/>
              </a:rPr>
              <a:t> Longitudinal Study</a:t>
            </a:r>
            <a:endParaRPr kumimoji="0" lang="en-US" sz="4000" b="0" i="0" u="none" strike="noStrike" kern="1200" cap="none" spc="0" normalizeH="0" baseline="0" noProof="0" dirty="0">
              <a:ln>
                <a:noFill/>
              </a:ln>
              <a:solidFill>
                <a:schemeClr val="bg1"/>
              </a:solidFill>
              <a:effectLst/>
              <a:uLnTx/>
              <a:uFillTx/>
              <a:latin typeface="Arial"/>
              <a:ea typeface="ＭＳ Ｐゴシック" charset="0"/>
              <a:cs typeface="ＭＳ Ｐゴシック" charset="0"/>
            </a:endParaRPr>
          </a:p>
        </p:txBody>
      </p:sp>
      <p:sp>
        <p:nvSpPr>
          <p:cNvPr id="5" name="Footer Placeholder 4"/>
          <p:cNvSpPr>
            <a:spLocks noGrp="1"/>
          </p:cNvSpPr>
          <p:nvPr>
            <p:ph type="ftr" sz="quarter" idx="11"/>
          </p:nvPr>
        </p:nvSpPr>
        <p:spPr>
          <a:xfrm>
            <a:off x="914400" y="6172201"/>
            <a:ext cx="7543800" cy="457200"/>
          </a:xfrm>
        </p:spPr>
        <p:txBody>
          <a:bodyPr/>
          <a:lstStyle/>
          <a:p>
            <a:endParaRPr lang="en-US" dirty="0" smtClean="0"/>
          </a:p>
          <a:p>
            <a:r>
              <a:rPr lang="en-US" dirty="0" smtClean="0"/>
              <a:t>Adverse Childhood Experiences and Adult Well-Being in a Low income, Urban Cohort,  Alison </a:t>
            </a:r>
            <a:r>
              <a:rPr lang="en-US" dirty="0" err="1" smtClean="0"/>
              <a:t>Giovanelli</a:t>
            </a:r>
            <a:r>
              <a:rPr lang="en-US" dirty="0" smtClean="0"/>
              <a:t> et al, Pediatrics 2016</a:t>
            </a:r>
          </a:p>
          <a:p>
            <a:endParaRPr lang="en-US" dirty="0"/>
          </a:p>
        </p:txBody>
      </p:sp>
    </p:spTree>
    <p:extLst>
      <p:ext uri="{BB962C8B-B14F-4D97-AF65-F5344CB8AC3E}">
        <p14:creationId xmlns:p14="http://schemas.microsoft.com/office/powerpoint/2010/main" xmlns="" val="2833890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mg.huffingtonpost.com/asset/scalefit_820_noupscale/58acb7152900002800f27e41.png"/>
          <p:cNvPicPr>
            <a:picLocks noChangeAspect="1" noChangeArrowheads="1"/>
          </p:cNvPicPr>
          <p:nvPr/>
        </p:nvPicPr>
        <p:blipFill>
          <a:blip r:embed="rId3"/>
          <a:srcRect/>
          <a:stretch>
            <a:fillRect/>
          </a:stretch>
        </p:blipFill>
        <p:spPr bwMode="auto">
          <a:xfrm>
            <a:off x="0" y="1093076"/>
            <a:ext cx="9143999" cy="5764924"/>
          </a:xfrm>
          <a:prstGeom prst="rect">
            <a:avLst/>
          </a:prstGeom>
          <a:noFill/>
        </p:spPr>
      </p:pic>
      <p:sp>
        <p:nvSpPr>
          <p:cNvPr id="4" name="Title 3"/>
          <p:cNvSpPr>
            <a:spLocks noGrp="1"/>
          </p:cNvSpPr>
          <p:nvPr>
            <p:ph type="title"/>
          </p:nvPr>
        </p:nvSpPr>
        <p:spPr>
          <a:xfrm>
            <a:off x="0" y="0"/>
            <a:ext cx="9144000" cy="1093788"/>
          </a:xfrm>
        </p:spPr>
        <p:txBody>
          <a:bodyPr>
            <a:normAutofit fontScale="90000"/>
          </a:bodyPr>
          <a:lstStyle/>
          <a:p>
            <a:r>
              <a:rPr lang="en-US" dirty="0" smtClean="0">
                <a:solidFill>
                  <a:schemeClr val="bg1"/>
                </a:solidFill>
              </a:rPr>
              <a:t>The ACE Scale can be Improved by Adding Additional Adversities</a:t>
            </a:r>
            <a:endParaRPr lang="en-US" dirty="0">
              <a:solidFill>
                <a:schemeClr val="bg1"/>
              </a:solidFill>
            </a:endParaRPr>
          </a:p>
        </p:txBody>
      </p:sp>
      <p:sp>
        <p:nvSpPr>
          <p:cNvPr id="5" name="Rectangle 2"/>
          <p:cNvSpPr txBox="1">
            <a:spLocks noChangeArrowheads="1"/>
          </p:cNvSpPr>
          <p:nvPr/>
        </p:nvSpPr>
        <p:spPr>
          <a:xfrm>
            <a:off x="0" y="0"/>
            <a:ext cx="9144000" cy="1250731"/>
          </a:xfrm>
          <a:prstGeom prst="rect">
            <a:avLst/>
          </a:prstGeom>
          <a:solidFill>
            <a:srgbClr val="0000FF"/>
          </a:solidFill>
        </p:spPr>
        <p:txBody>
          <a:bodyPr vert="horz" wrap="square" lIns="182880" tIns="182880" rIns="182880" bIns="18288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rial"/>
                <a:ea typeface="ＭＳ Ｐゴシック" charset="0"/>
                <a:cs typeface="ＭＳ Ｐゴシック" charset="0"/>
              </a:rPr>
              <a:t>Improving</a:t>
            </a:r>
            <a:r>
              <a:rPr kumimoji="0" lang="en-US" sz="4000" b="0" i="0" u="none" strike="noStrike" kern="1200" cap="none" spc="0" normalizeH="0" noProof="0" dirty="0" smtClean="0">
                <a:ln>
                  <a:noFill/>
                </a:ln>
                <a:solidFill>
                  <a:schemeClr val="bg1"/>
                </a:solidFill>
                <a:effectLst/>
                <a:uLnTx/>
                <a:uFillTx/>
                <a:latin typeface="Arial"/>
                <a:ea typeface="ＭＳ Ｐゴシック" charset="0"/>
                <a:cs typeface="ＭＳ Ｐゴシック" charset="0"/>
              </a:rPr>
              <a:t> the ACE Scale by Acknowledging Additional Adversities</a:t>
            </a:r>
            <a:endParaRPr kumimoji="0" lang="en-US" sz="4000" b="0" i="0" u="none" strike="noStrike" kern="1200" cap="none" spc="0" normalizeH="0" baseline="0" noProof="0" dirty="0">
              <a:ln>
                <a:noFill/>
              </a:ln>
              <a:solidFill>
                <a:schemeClr val="bg1"/>
              </a:solidFill>
              <a:effectLst/>
              <a:uLnTx/>
              <a:uFillTx/>
              <a:latin typeface="Arial"/>
              <a:ea typeface="ＭＳ Ｐゴシック" charset="0"/>
              <a:cs typeface="ＭＳ Ｐゴシック"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s://img.clipartfest.com/fddca16bfef560ca48eb738887d3afb2_dilemma20clipart-dilemma-clipart_444-595.pn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0" dirty="0"/>
              <a:t/>
            </a:r>
            <a:br>
              <a:rPr lang="en-US" sz="1000" dirty="0"/>
            </a:br>
            <a:r>
              <a:rPr lang="en-US" sz="1000" dirty="0"/>
              <a:t/>
            </a:r>
            <a:br>
              <a:rPr lang="en-US" sz="1000" dirty="0"/>
            </a:br>
            <a:endParaRPr lang="en-US" sz="1000" dirty="0"/>
          </a:p>
        </p:txBody>
      </p:sp>
      <p:sp>
        <p:nvSpPr>
          <p:cNvPr id="11" name="Footer Placeholder 10"/>
          <p:cNvSpPr>
            <a:spLocks noGrp="1"/>
          </p:cNvSpPr>
          <p:nvPr>
            <p:ph type="ftr" sz="quarter" idx="11"/>
          </p:nvPr>
        </p:nvSpPr>
        <p:spPr>
          <a:xfrm>
            <a:off x="1143000" y="6028056"/>
            <a:ext cx="6858000" cy="365125"/>
          </a:xfrm>
        </p:spPr>
        <p:txBody>
          <a:bodyPr/>
          <a:lstStyle/>
          <a:p>
            <a:endParaRPr lang="en-US" dirty="0" smtClean="0">
              <a:hlinkClick r:id=""/>
            </a:endParaRPr>
          </a:p>
          <a:p>
            <a:r>
              <a:rPr lang="en-US" dirty="0" smtClean="0">
                <a:solidFill>
                  <a:schemeClr val="tx1"/>
                </a:solidFill>
              </a:rPr>
              <a:t>Sources:  Bruce Perry, MD PhD;  Daniel Siegel, MD</a:t>
            </a:r>
            <a:endParaRPr lang="en-US" dirty="0">
              <a:solidFill>
                <a:schemeClr val="tx1"/>
              </a:solidFill>
            </a:endParaRPr>
          </a:p>
        </p:txBody>
      </p:sp>
      <p:sp>
        <p:nvSpPr>
          <p:cNvPr id="12" name="Rectangle 2"/>
          <p:cNvSpPr txBox="1">
            <a:spLocks noChangeArrowheads="1"/>
          </p:cNvSpPr>
          <p:nvPr/>
        </p:nvSpPr>
        <p:spPr>
          <a:xfrm>
            <a:off x="0" y="0"/>
            <a:ext cx="9144000" cy="1204113"/>
          </a:xfrm>
          <a:prstGeom prst="rect">
            <a:avLst/>
          </a:prstGeom>
          <a:solidFill>
            <a:srgbClr val="0000FF"/>
          </a:solidFill>
        </p:spPr>
        <p:txBody>
          <a:bodyPr vert="horz" lIns="91440" tIns="45720" rIns="91440" bIns="45720" rtlCol="0" anchor="ctr">
            <a:noAutofit/>
          </a:bodyPr>
          <a:lstStyle/>
          <a:p>
            <a:pPr algn="ctr" defTabSz="457200">
              <a:spcBef>
                <a:spcPct val="0"/>
              </a:spcBef>
              <a:defRPr/>
            </a:pPr>
            <a:r>
              <a:rPr lang="en-US" sz="4000" dirty="0" smtClean="0">
                <a:solidFill>
                  <a:srgbClr val="FFFFFF"/>
                </a:solidFill>
                <a:latin typeface="Arial"/>
                <a:ea typeface="ＭＳ Ｐゴシック" charset="0"/>
                <a:cs typeface="ＭＳ Ｐゴシック" charset="0"/>
              </a:rPr>
              <a:t>Neurodevelopment </a:t>
            </a:r>
            <a:r>
              <a:rPr lang="en-US" sz="4000" dirty="0">
                <a:solidFill>
                  <a:srgbClr val="FFFFFF"/>
                </a:solidFill>
                <a:latin typeface="Arial"/>
                <a:ea typeface="ＭＳ Ｐゴシック" charset="0"/>
                <a:cs typeface="ＭＳ Ｐゴシック" charset="0"/>
              </a:rPr>
              <a:t>and Attachment</a:t>
            </a:r>
          </a:p>
        </p:txBody>
      </p:sp>
      <p:pic>
        <p:nvPicPr>
          <p:cNvPr id="13" name="Picture 12" descr="child &amp; parent.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5000" y="1981200"/>
            <a:ext cx="3200400" cy="3550684"/>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1371600"/>
            <a:ext cx="4953000" cy="4279060"/>
          </a:xfrm>
          <a:prstGeom prst="rect">
            <a:avLst/>
          </a:prstGeom>
        </p:spPr>
      </p:pic>
    </p:spTree>
    <p:extLst>
      <p:ext uri="{BB962C8B-B14F-4D97-AF65-F5344CB8AC3E}">
        <p14:creationId xmlns:p14="http://schemas.microsoft.com/office/powerpoint/2010/main" xmlns="" val="113254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estwindie.files.wordpress.com/2016/11/screen-shot-2016-11-16-at-11-57-03-am.png?w=640"/>
          <p:cNvPicPr>
            <a:picLocks noChangeAspect="1" noChangeArrowheads="1"/>
          </p:cNvPicPr>
          <p:nvPr/>
        </p:nvPicPr>
        <p:blipFill>
          <a:blip r:embed="rId3"/>
          <a:srcRect/>
          <a:stretch>
            <a:fillRect/>
          </a:stretch>
        </p:blipFill>
        <p:spPr bwMode="auto">
          <a:xfrm>
            <a:off x="0" y="0"/>
            <a:ext cx="9143999" cy="6453963"/>
          </a:xfrm>
          <a:prstGeom prst="rect">
            <a:avLst/>
          </a:prstGeom>
          <a:noFill/>
        </p:spPr>
      </p:pic>
      <p:sp>
        <p:nvSpPr>
          <p:cNvPr id="3" name="Footer Placeholder 2"/>
          <p:cNvSpPr>
            <a:spLocks noGrp="1"/>
          </p:cNvSpPr>
          <p:nvPr>
            <p:ph type="ftr" sz="quarter" idx="11"/>
          </p:nvPr>
        </p:nvSpPr>
        <p:spPr/>
        <p:txBody>
          <a:bodyPr/>
          <a:lstStyle/>
          <a:p>
            <a:r>
              <a:rPr lang="en-US" smtClean="0"/>
              <a:t>Alberta Family Wellness Initiative www.albertafmailywellness.org</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xfrm>
            <a:off x="0" y="0"/>
            <a:ext cx="9144000" cy="1417638"/>
          </a:xfrm>
          <a:prstGeom prst="rect">
            <a:avLst/>
          </a:prstGeom>
          <a:solidFill>
            <a:srgbClr val="0000FF"/>
          </a:solidFill>
        </p:spPr>
        <p:txBody>
          <a:bodyPr vert="horz" wrap="square" lIns="182880" tIns="182880" rIns="182880" bIns="18288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Arial"/>
                <a:ea typeface="ＭＳ Ｐゴシック" charset="0"/>
                <a:cs typeface="ＭＳ Ｐゴシック" charset="0"/>
              </a:rPr>
              <a:t>Stress</a:t>
            </a:r>
            <a:endParaRPr kumimoji="0" lang="en-US" b="0" i="0" u="none" strike="noStrike" kern="1200" cap="none" spc="0" normalizeH="0" baseline="0" noProof="0" dirty="0">
              <a:ln>
                <a:noFill/>
              </a:ln>
              <a:solidFill>
                <a:schemeClr val="bg1"/>
              </a:solidFill>
              <a:effectLst/>
              <a:uLnTx/>
              <a:uFillTx/>
              <a:latin typeface="Arial"/>
              <a:ea typeface="ＭＳ Ｐゴシック" charset="0"/>
              <a:cs typeface="ＭＳ Ｐゴシック" charset="0"/>
            </a:endParaRPr>
          </a:p>
        </p:txBody>
      </p:sp>
      <p:sp>
        <p:nvSpPr>
          <p:cNvPr id="5" name="Text Placeholder 4"/>
          <p:cNvSpPr>
            <a:spLocks noGrp="1"/>
          </p:cNvSpPr>
          <p:nvPr>
            <p:ph type="body" idx="1"/>
          </p:nvPr>
        </p:nvSpPr>
        <p:spPr/>
        <p:txBody>
          <a:bodyPr>
            <a:normAutofit fontScale="92500"/>
          </a:bodyPr>
          <a:lstStyle/>
          <a:p>
            <a:pPr algn="ctr"/>
            <a:r>
              <a:rPr lang="en-US" sz="3200" dirty="0" smtClean="0"/>
              <a:t>Positive or Tolerable</a:t>
            </a:r>
            <a:endParaRPr lang="en-US" sz="3200" dirty="0"/>
          </a:p>
        </p:txBody>
      </p:sp>
      <p:sp>
        <p:nvSpPr>
          <p:cNvPr id="6" name="Content Placeholder 5"/>
          <p:cNvSpPr>
            <a:spLocks noGrp="1"/>
          </p:cNvSpPr>
          <p:nvPr>
            <p:ph sz="half" idx="2"/>
          </p:nvPr>
        </p:nvSpPr>
        <p:spPr/>
        <p:txBody>
          <a:bodyPr>
            <a:normAutofit/>
          </a:bodyPr>
          <a:lstStyle/>
          <a:p>
            <a:r>
              <a:rPr lang="en-US" sz="3200" dirty="0" smtClean="0"/>
              <a:t>Predictable</a:t>
            </a:r>
          </a:p>
          <a:p>
            <a:r>
              <a:rPr lang="en-US" sz="3200" dirty="0" smtClean="0"/>
              <a:t>Moderate</a:t>
            </a:r>
          </a:p>
          <a:p>
            <a:r>
              <a:rPr lang="en-US" sz="3200" dirty="0" smtClean="0"/>
              <a:t>Controlled</a:t>
            </a:r>
          </a:p>
          <a:p>
            <a:pPr>
              <a:buNone/>
            </a:pPr>
            <a:endParaRPr lang="en-US" sz="3200" dirty="0" smtClean="0"/>
          </a:p>
          <a:p>
            <a:pPr>
              <a:buNone/>
            </a:pPr>
            <a:r>
              <a:rPr lang="en-US" sz="3200" dirty="0" smtClean="0"/>
              <a:t>	</a:t>
            </a:r>
          </a:p>
          <a:p>
            <a:pPr>
              <a:buNone/>
            </a:pPr>
            <a:r>
              <a:rPr lang="en-US" sz="3200" dirty="0" smtClean="0"/>
              <a:t>	Resilience</a:t>
            </a:r>
          </a:p>
        </p:txBody>
      </p:sp>
      <p:sp>
        <p:nvSpPr>
          <p:cNvPr id="7" name="Text Placeholder 6"/>
          <p:cNvSpPr>
            <a:spLocks noGrp="1"/>
          </p:cNvSpPr>
          <p:nvPr>
            <p:ph type="body" sz="quarter" idx="3"/>
          </p:nvPr>
        </p:nvSpPr>
        <p:spPr>
          <a:xfrm>
            <a:off x="4800600" y="1535113"/>
            <a:ext cx="3124200" cy="639762"/>
          </a:xfrm>
        </p:spPr>
        <p:txBody>
          <a:bodyPr>
            <a:normAutofit/>
          </a:bodyPr>
          <a:lstStyle/>
          <a:p>
            <a:pPr algn="ctr"/>
            <a:r>
              <a:rPr lang="en-US" sz="3200" dirty="0" smtClean="0"/>
              <a:t>Toxic</a:t>
            </a:r>
            <a:endParaRPr lang="en-US" sz="3200" dirty="0"/>
          </a:p>
        </p:txBody>
      </p:sp>
      <p:sp>
        <p:nvSpPr>
          <p:cNvPr id="8" name="Content Placeholder 7"/>
          <p:cNvSpPr>
            <a:spLocks noGrp="1"/>
          </p:cNvSpPr>
          <p:nvPr>
            <p:ph sz="quarter" idx="4"/>
          </p:nvPr>
        </p:nvSpPr>
        <p:spPr/>
        <p:txBody>
          <a:bodyPr>
            <a:normAutofit/>
          </a:bodyPr>
          <a:lstStyle/>
          <a:p>
            <a:r>
              <a:rPr lang="en-US" sz="3200" dirty="0" smtClean="0"/>
              <a:t>Unpredictable</a:t>
            </a:r>
          </a:p>
          <a:p>
            <a:r>
              <a:rPr lang="en-US" sz="3200" dirty="0" smtClean="0"/>
              <a:t>Severe</a:t>
            </a:r>
          </a:p>
          <a:p>
            <a:r>
              <a:rPr lang="en-US" sz="3200" dirty="0" smtClean="0"/>
              <a:t>Uncontrolled</a:t>
            </a:r>
          </a:p>
          <a:p>
            <a:pPr>
              <a:buNone/>
            </a:pPr>
            <a:endParaRPr lang="en-US" sz="3200" dirty="0" smtClean="0"/>
          </a:p>
          <a:p>
            <a:pPr>
              <a:buNone/>
            </a:pPr>
            <a:r>
              <a:rPr lang="en-US" sz="3200" dirty="0" smtClean="0"/>
              <a:t>	</a:t>
            </a:r>
          </a:p>
          <a:p>
            <a:pPr>
              <a:buNone/>
            </a:pPr>
            <a:r>
              <a:rPr lang="en-US" sz="3200" dirty="0" smtClean="0"/>
              <a:t>	Vulnerability</a:t>
            </a:r>
          </a:p>
        </p:txBody>
      </p:sp>
      <p:sp>
        <p:nvSpPr>
          <p:cNvPr id="13" name="Down Arrow 12"/>
          <p:cNvSpPr/>
          <p:nvPr/>
        </p:nvSpPr>
        <p:spPr>
          <a:xfrm>
            <a:off x="1371600" y="4038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943600" y="3962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14"/>
          <p:cNvSpPr>
            <a:spLocks noGrp="1"/>
          </p:cNvSpPr>
          <p:nvPr>
            <p:ph type="ftr" sz="quarter" idx="11"/>
          </p:nvPr>
        </p:nvSpPr>
        <p:spPr/>
        <p:txBody>
          <a:bodyPr/>
          <a:lstStyle/>
          <a:p>
            <a:r>
              <a:rPr lang="en-US" smtClean="0"/>
              <a:t>NMT</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ediatrics.aappublications.org/content/pediatrics/131/2/319/F1.large.jpg"/>
          <p:cNvPicPr>
            <a:picLocks noChangeAspect="1" noChangeArrowheads="1"/>
          </p:cNvPicPr>
          <p:nvPr/>
        </p:nvPicPr>
        <p:blipFill>
          <a:blip r:embed="rId3" cstate="print"/>
          <a:srcRect/>
          <a:stretch>
            <a:fillRect/>
          </a:stretch>
        </p:blipFill>
        <p:spPr bwMode="auto">
          <a:xfrm>
            <a:off x="533400" y="1219200"/>
            <a:ext cx="8153400" cy="5334000"/>
          </a:xfrm>
          <a:prstGeom prst="rect">
            <a:avLst/>
          </a:prstGeom>
          <a:noFill/>
        </p:spPr>
      </p:pic>
      <p:sp>
        <p:nvSpPr>
          <p:cNvPr id="4" name="Rectangle 2"/>
          <p:cNvSpPr txBox="1">
            <a:spLocks noGrp="1" noChangeArrowheads="1"/>
          </p:cNvSpPr>
          <p:nvPr>
            <p:ph type="title"/>
          </p:nvPr>
        </p:nvSpPr>
        <p:spPr>
          <a:xfrm>
            <a:off x="0" y="0"/>
            <a:ext cx="9144000" cy="1143000"/>
          </a:xfrm>
          <a:prstGeom prst="rect">
            <a:avLst/>
          </a:prstGeom>
          <a:solidFill>
            <a:srgbClr val="0000FF"/>
          </a:solidFill>
        </p:spPr>
        <p:txBody>
          <a:bodyPr vert="horz" wrap="square" lIns="182880" tIns="182880" rIns="182880" bIns="18288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smtClean="0">
                <a:solidFill>
                  <a:schemeClr val="bg1"/>
                </a:solidFill>
                <a:latin typeface="Arial"/>
                <a:ea typeface="ＭＳ Ｐゴシック" charset="0"/>
                <a:cs typeface="ＭＳ Ｐゴシック" charset="0"/>
              </a:rPr>
              <a:t>The Impact of Stress on Physiology</a:t>
            </a:r>
            <a:endParaRPr kumimoji="0" lang="en-US" sz="4000" b="0" i="0" u="none" strike="noStrike" kern="1200" cap="none" spc="0" normalizeH="0" baseline="0" noProof="0" dirty="0">
              <a:ln>
                <a:noFill/>
              </a:ln>
              <a:solidFill>
                <a:schemeClr val="bg1"/>
              </a:solidFill>
              <a:effectLst/>
              <a:uLnTx/>
              <a:uFillTx/>
              <a:latin typeface="Arial"/>
              <a:ea typeface="ＭＳ Ｐゴシック" charset="0"/>
              <a:cs typeface="ＭＳ Ｐゴシック" charset="0"/>
            </a:endParaRPr>
          </a:p>
        </p:txBody>
      </p:sp>
    </p:spTree>
    <p:extLst>
      <p:ext uri="{BB962C8B-B14F-4D97-AF65-F5344CB8AC3E}">
        <p14:creationId xmlns:p14="http://schemas.microsoft.com/office/powerpoint/2010/main" xmlns="" val="94874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le.images.woot.com/Comparing_Apples_to_OrangesjsxDetail.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9974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371601"/>
          </a:xfrm>
          <a:solidFill>
            <a:srgbClr val="0000FF"/>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dirty="0" smtClean="0">
                <a:solidFill>
                  <a:schemeClr val="bg1"/>
                </a:solidFill>
              </a:rPr>
              <a:t>Brain </a:t>
            </a:r>
            <a:r>
              <a:rPr lang="en-US" sz="4000" dirty="0" smtClean="0">
                <a:solidFill>
                  <a:schemeClr val="bg1"/>
                </a:solidFill>
              </a:rPr>
              <a:t>Regulates </a:t>
            </a:r>
            <a:r>
              <a:rPr lang="en-US" sz="4000" dirty="0" smtClean="0">
                <a:solidFill>
                  <a:schemeClr val="bg1"/>
                </a:solidFill>
              </a:rPr>
              <a:t>B</a:t>
            </a:r>
            <a:r>
              <a:rPr lang="en-US" sz="4000" dirty="0" smtClean="0">
                <a:solidFill>
                  <a:schemeClr val="bg1"/>
                </a:solidFill>
              </a:rPr>
              <a:t>ody </a:t>
            </a:r>
            <a:r>
              <a:rPr lang="en-US" sz="4000" dirty="0" smtClean="0">
                <a:solidFill>
                  <a:schemeClr val="bg1"/>
                </a:solidFill>
              </a:rPr>
              <a:t>through </a:t>
            </a:r>
            <a:r>
              <a:rPr lang="en-US" sz="4000" dirty="0" smtClean="0">
                <a:solidFill>
                  <a:schemeClr val="bg1"/>
                </a:solidFill>
              </a:rPr>
              <a:t/>
            </a:r>
            <a:br>
              <a:rPr lang="en-US" sz="4000" dirty="0" smtClean="0">
                <a:solidFill>
                  <a:schemeClr val="bg1"/>
                </a:solidFill>
              </a:rPr>
            </a:br>
            <a:r>
              <a:rPr lang="en-US" sz="4000" dirty="0" smtClean="0">
                <a:solidFill>
                  <a:schemeClr val="bg1"/>
                </a:solidFill>
              </a:rPr>
              <a:t>Autonomic </a:t>
            </a:r>
            <a:r>
              <a:rPr lang="en-US" sz="4000" dirty="0" smtClean="0">
                <a:solidFill>
                  <a:schemeClr val="bg1"/>
                </a:solidFill>
              </a:rPr>
              <a:t>Nervous System</a:t>
            </a:r>
            <a:endParaRPr lang="en-US" sz="4000" dirty="0">
              <a:solidFill>
                <a:schemeClr val="bg1"/>
              </a:solidFill>
            </a:endParaRPr>
          </a:p>
        </p:txBody>
      </p:sp>
      <p:pic>
        <p:nvPicPr>
          <p:cNvPr id="4" name="Picture 3" descr="Best Brain-ANS copy.gi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62501" y="1862582"/>
            <a:ext cx="3252107" cy="4518261"/>
          </a:xfrm>
          <a:prstGeom prst="rect">
            <a:avLst/>
          </a:prstGeom>
        </p:spPr>
      </p:pic>
      <p:sp>
        <p:nvSpPr>
          <p:cNvPr id="7" name="TextBox 6"/>
          <p:cNvSpPr txBox="1"/>
          <p:nvPr/>
        </p:nvSpPr>
        <p:spPr>
          <a:xfrm>
            <a:off x="966107" y="2086429"/>
            <a:ext cx="3048000" cy="3416320"/>
          </a:xfrm>
          <a:prstGeom prst="rect">
            <a:avLst/>
          </a:prstGeom>
          <a:noFill/>
        </p:spPr>
        <p:txBody>
          <a:bodyPr wrap="square" rtlCol="0">
            <a:spAutoFit/>
          </a:bodyPr>
          <a:lstStyle/>
          <a:p>
            <a:pPr algn="ctr"/>
            <a:r>
              <a:rPr lang="en-US" sz="2400" dirty="0" smtClean="0"/>
              <a:t>Thoughts or </a:t>
            </a:r>
            <a:br>
              <a:rPr lang="en-US" sz="2400" dirty="0" smtClean="0"/>
            </a:br>
            <a:r>
              <a:rPr lang="en-US" sz="2400" dirty="0" smtClean="0"/>
              <a:t>reactions to memories</a:t>
            </a:r>
            <a:br>
              <a:rPr lang="en-US" sz="2400" dirty="0" smtClean="0"/>
            </a:br>
            <a:endParaRPr lang="en-US" sz="2400" dirty="0" smtClean="0"/>
          </a:p>
          <a:p>
            <a:pPr algn="ctr"/>
            <a:r>
              <a:rPr lang="en-US" sz="2400" dirty="0" smtClean="0"/>
              <a:t>(am I safe?</a:t>
            </a:r>
            <a:r>
              <a:rPr lang="en-US" sz="2400" dirty="0"/>
              <a:t/>
            </a:r>
            <a:br>
              <a:rPr lang="en-US" sz="2400" dirty="0"/>
            </a:br>
            <a:r>
              <a:rPr lang="en-US" sz="2400" dirty="0" smtClean="0"/>
              <a:t>am I loved?)</a:t>
            </a:r>
            <a:endParaRPr lang="en-US" sz="2400" dirty="0"/>
          </a:p>
          <a:p>
            <a:pPr algn="ctr"/>
            <a:r>
              <a:rPr lang="en-US" sz="2400" dirty="0" smtClean="0"/>
              <a:t/>
            </a:r>
            <a:br>
              <a:rPr lang="en-US" sz="2400" dirty="0" smtClean="0"/>
            </a:br>
            <a:r>
              <a:rPr lang="en-US" sz="2400" dirty="0" smtClean="0"/>
              <a:t>are transmitted </a:t>
            </a:r>
            <a:br>
              <a:rPr lang="en-US" sz="2400" dirty="0" smtClean="0"/>
            </a:br>
            <a:r>
              <a:rPr lang="en-US" sz="2400" dirty="0" smtClean="0"/>
              <a:t>from brain to body</a:t>
            </a:r>
            <a:br>
              <a:rPr lang="en-US" sz="2400" dirty="0" smtClean="0"/>
            </a:br>
            <a:r>
              <a:rPr lang="en-US" sz="2400" dirty="0" smtClean="0"/>
              <a:t>in less than a second</a:t>
            </a:r>
          </a:p>
        </p:txBody>
      </p:sp>
    </p:spTree>
    <p:extLst>
      <p:ext uri="{BB962C8B-B14F-4D97-AF65-F5344CB8AC3E}">
        <p14:creationId xmlns="" xmlns:p14="http://schemas.microsoft.com/office/powerpoint/2010/main" val="974728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cnathanbergeron.com/wp-content/uploads/2016/04/Screen-Shot-2016-03-30-at-7.35.36-AM-1024x768.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i.pinimg.com/originals/2e/ab/c6/2eabc6a8841a7bb533b54e463f7704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theexplanation.com/wp-content/uploads/epigenetics-infographic.jpg"/>
          <p:cNvPicPr>
            <a:picLocks noChangeAspect="1" noChangeArrowheads="1"/>
          </p:cNvPicPr>
          <p:nvPr/>
        </p:nvPicPr>
        <p:blipFill>
          <a:blip r:embed="rId3"/>
          <a:srcRect/>
          <a:stretch>
            <a:fillRect/>
          </a:stretch>
        </p:blipFill>
        <p:spPr bwMode="auto">
          <a:xfrm>
            <a:off x="0" y="1"/>
            <a:ext cx="9143999" cy="6157608"/>
          </a:xfrm>
          <a:prstGeom prst="rect">
            <a:avLst/>
          </a:prstGeom>
          <a:noFill/>
        </p:spPr>
      </p:pic>
      <p:sp>
        <p:nvSpPr>
          <p:cNvPr id="4" name="Footer Placeholder 3"/>
          <p:cNvSpPr>
            <a:spLocks noGrp="1"/>
          </p:cNvSpPr>
          <p:nvPr>
            <p:ph type="ftr" sz="quarter" idx="11"/>
          </p:nvPr>
        </p:nvSpPr>
        <p:spPr>
          <a:xfrm>
            <a:off x="933855" y="6356350"/>
            <a:ext cx="7295745" cy="365125"/>
          </a:xfrm>
        </p:spPr>
        <p:txBody>
          <a:bodyPr/>
          <a:lstStyle/>
          <a:p>
            <a:r>
              <a:rPr lang="en-US" smtClean="0"/>
              <a:t>http://theexplanation.com/epigenetics-junk-genes-responsible-for-regulating-the-genes-themselves/</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i2.wp.com/allergiesandyourgut.com/wp-content/uploads/2015/06/impact-of-aces-10-63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3637224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areers.bmj.com/article-images/cf2602.f5_default.gif"/>
          <p:cNvPicPr>
            <a:picLocks noChangeAspect="1" noChangeArrowheads="1"/>
          </p:cNvPicPr>
          <p:nvPr/>
        </p:nvPicPr>
        <p:blipFill>
          <a:blip r:embed="rId3"/>
          <a:srcRect/>
          <a:stretch>
            <a:fillRect/>
          </a:stretch>
        </p:blipFill>
        <p:spPr bwMode="auto">
          <a:xfrm>
            <a:off x="0" y="1417638"/>
            <a:ext cx="4824248" cy="5440362"/>
          </a:xfrm>
          <a:prstGeom prst="rect">
            <a:avLst/>
          </a:prstGeom>
          <a:noFill/>
        </p:spPr>
      </p:pic>
      <p:pic>
        <p:nvPicPr>
          <p:cNvPr id="70658" name="Picture 2" descr="http://s3-eu-west-1.amazonaws.com/cjp-rbi-communities-blogs/wp-content/uploads/mt/communitycareweb/blogs/social-work-blog/drowning2.jpg"/>
          <p:cNvPicPr>
            <a:picLocks noChangeAspect="1" noChangeArrowheads="1"/>
          </p:cNvPicPr>
          <p:nvPr/>
        </p:nvPicPr>
        <p:blipFill>
          <a:blip r:embed="rId4"/>
          <a:srcRect/>
          <a:stretch>
            <a:fillRect/>
          </a:stretch>
        </p:blipFill>
        <p:spPr bwMode="auto">
          <a:xfrm>
            <a:off x="4824247" y="1417638"/>
            <a:ext cx="4319753" cy="5440362"/>
          </a:xfrm>
          <a:prstGeom prst="rect">
            <a:avLst/>
          </a:prstGeom>
          <a:noFill/>
        </p:spPr>
      </p:pic>
      <p:sp>
        <p:nvSpPr>
          <p:cNvPr id="8" name="Title 1"/>
          <p:cNvSpPr txBox="1">
            <a:spLocks noGrp="1"/>
          </p:cNvSpPr>
          <p:nvPr>
            <p:ph type="title"/>
          </p:nvPr>
        </p:nvSpPr>
        <p:spPr>
          <a:xfrm>
            <a:off x="0" y="0"/>
            <a:ext cx="9144000" cy="1417638"/>
          </a:xfrm>
          <a:prstGeom prst="rect">
            <a:avLst/>
          </a:prstGeom>
          <a:solidFill>
            <a:srgbClr val="0000FF"/>
          </a:solidFill>
        </p:spPr>
        <p:txBody>
          <a:bodyPr vert="horz" lIns="91440" tIns="45720" rIns="91440" bIns="45720" rtlCol="0" anchor="ctr">
            <a:noAutofit/>
          </a:bodyPr>
          <a:lstStyle/>
          <a:p>
            <a:r>
              <a:rPr lang="en-US" dirty="0" smtClean="0">
                <a:solidFill>
                  <a:schemeClr val="bg1"/>
                </a:solidFill>
              </a:rPr>
              <a:t>Secondary Trauma</a:t>
            </a:r>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180" y="1877724"/>
            <a:ext cx="6309844" cy="3961564"/>
          </a:xfrm>
          <a:prstGeom prst="rect">
            <a:avLst/>
          </a:prstGeom>
          <a:ln w="19050" cmpd="sng">
            <a:solidFill>
              <a:srgbClr val="000000"/>
            </a:solidFill>
          </a:ln>
        </p:spPr>
      </p:pic>
      <p:sp>
        <p:nvSpPr>
          <p:cNvPr id="3" name="TextBox 2"/>
          <p:cNvSpPr txBox="1"/>
          <p:nvPr/>
        </p:nvSpPr>
        <p:spPr>
          <a:xfrm>
            <a:off x="0" y="274320"/>
            <a:ext cx="9144000" cy="1371600"/>
          </a:xfrm>
          <a:prstGeom prst="rect">
            <a:avLst/>
          </a:prstGeom>
          <a:solidFill>
            <a:srgbClr val="0000FF"/>
          </a:solidFill>
        </p:spPr>
        <p:txBody>
          <a:bodyPr wrap="square" rtlCol="0" anchor="ctr">
            <a:noAutofit/>
          </a:bodyPr>
          <a:lstStyle/>
          <a:p>
            <a:pPr algn="ctr"/>
            <a:r>
              <a:rPr lang="en-US" sz="3200" dirty="0">
                <a:solidFill>
                  <a:srgbClr val="FFFFFF"/>
                </a:solidFill>
                <a:latin typeface="Arial"/>
              </a:rPr>
              <a:t>What does it cost to do nothing</a:t>
            </a:r>
            <a:r>
              <a:rPr lang="en-US" sz="3200" dirty="0" smtClean="0">
                <a:solidFill>
                  <a:srgbClr val="FFFFFF"/>
                </a:solidFill>
                <a:latin typeface="Arial"/>
              </a:rPr>
              <a:t>?</a:t>
            </a:r>
          </a:p>
          <a:p>
            <a:pPr algn="ctr"/>
            <a:r>
              <a:rPr lang="en-US" dirty="0" smtClean="0">
                <a:solidFill>
                  <a:srgbClr val="FFFFFF"/>
                </a:solidFill>
                <a:latin typeface="Arial"/>
              </a:rPr>
              <a:t>Each 2014 First-Time Case of Child Maltreatment Costs U.S. Economy</a:t>
            </a:r>
          </a:p>
          <a:p>
            <a:pPr algn="ctr"/>
            <a:r>
              <a:rPr lang="en-US" dirty="0" smtClean="0">
                <a:solidFill>
                  <a:srgbClr val="FFFFFF"/>
                </a:solidFill>
                <a:latin typeface="Arial"/>
              </a:rPr>
              <a:t>Approximately $1.8 Million in Total Expenditures over their Lifetime</a:t>
            </a:r>
            <a:r>
              <a:rPr lang="en-US" baseline="30000" dirty="0" smtClean="0">
                <a:solidFill>
                  <a:srgbClr val="FFFFFF"/>
                </a:solidFill>
                <a:latin typeface="Arial"/>
              </a:rPr>
              <a:t>1</a:t>
            </a:r>
            <a:endParaRPr lang="en-US" baseline="30000" dirty="0">
              <a:solidFill>
                <a:srgbClr val="FFFFFF"/>
              </a:solidFill>
              <a:latin typeface="Arial"/>
            </a:endParaRPr>
          </a:p>
        </p:txBody>
      </p:sp>
      <p:sp>
        <p:nvSpPr>
          <p:cNvPr id="4" name="TextBox 3"/>
          <p:cNvSpPr txBox="1"/>
          <p:nvPr/>
        </p:nvSpPr>
        <p:spPr>
          <a:xfrm>
            <a:off x="0" y="6334780"/>
            <a:ext cx="7109639" cy="523220"/>
          </a:xfrm>
          <a:prstGeom prst="rect">
            <a:avLst/>
          </a:prstGeom>
          <a:noFill/>
        </p:spPr>
        <p:txBody>
          <a:bodyPr wrap="none" rtlCol="0">
            <a:spAutoFit/>
          </a:bodyPr>
          <a:lstStyle/>
          <a:p>
            <a:r>
              <a:rPr lang="en-US" sz="1400" baseline="30000" dirty="0" smtClean="0">
                <a:latin typeface="Arial"/>
              </a:rPr>
              <a:t>1</a:t>
            </a:r>
            <a:r>
              <a:rPr lang="en-US" sz="1400" dirty="0" smtClean="0">
                <a:latin typeface="Arial"/>
              </a:rPr>
              <a:t>Suffer the Little Children: An Assessment of the Economic Costs of Child Maltreatment</a:t>
            </a:r>
          </a:p>
          <a:p>
            <a:r>
              <a:rPr lang="en-US" sz="1400" dirty="0" smtClean="0">
                <a:latin typeface="Arial"/>
              </a:rPr>
              <a:t>The Perryman Group, </a:t>
            </a:r>
            <a:r>
              <a:rPr lang="en-US" sz="1400" dirty="0" err="1" smtClean="0">
                <a:latin typeface="Arial"/>
              </a:rPr>
              <a:t>info@perrymangroup.com</a:t>
            </a:r>
            <a:endParaRPr lang="en-US" sz="1400" dirty="0">
              <a:latin typeface="Arial"/>
            </a:endParaRPr>
          </a:p>
        </p:txBody>
      </p:sp>
      <p:sp>
        <p:nvSpPr>
          <p:cNvPr id="5" name="Right Brace 4"/>
          <p:cNvSpPr/>
          <p:nvPr/>
        </p:nvSpPr>
        <p:spPr>
          <a:xfrm>
            <a:off x="6854185" y="1902210"/>
            <a:ext cx="629581" cy="3962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sp>
        <p:nvSpPr>
          <p:cNvPr id="6" name="TextBox 5"/>
          <p:cNvSpPr txBox="1"/>
          <p:nvPr/>
        </p:nvSpPr>
        <p:spPr>
          <a:xfrm>
            <a:off x="7260627" y="3242058"/>
            <a:ext cx="1713164" cy="584776"/>
          </a:xfrm>
          <a:prstGeom prst="rect">
            <a:avLst/>
          </a:prstGeom>
          <a:noFill/>
        </p:spPr>
        <p:txBody>
          <a:bodyPr wrap="square" rtlCol="0">
            <a:spAutoFit/>
          </a:bodyPr>
          <a:lstStyle/>
          <a:p>
            <a:r>
              <a:rPr lang="en-US" sz="1600" b="1" dirty="0" smtClean="0">
                <a:latin typeface="Arial"/>
              </a:rPr>
              <a:t>$1.8 Million per 2014 victim</a:t>
            </a:r>
            <a:r>
              <a:rPr lang="en-US" sz="1600" b="1" baseline="30000" dirty="0" smtClean="0">
                <a:latin typeface="Arial"/>
              </a:rPr>
              <a:t>1</a:t>
            </a:r>
            <a:endParaRPr lang="en-US" sz="1600" b="1" baseline="30000" dirty="0">
              <a:latin typeface="Arial"/>
            </a:endParaRPr>
          </a:p>
        </p:txBody>
      </p:sp>
      <p:sp>
        <p:nvSpPr>
          <p:cNvPr id="7" name="TextBox 6"/>
          <p:cNvSpPr txBox="1"/>
          <p:nvPr/>
        </p:nvSpPr>
        <p:spPr>
          <a:xfrm>
            <a:off x="296041" y="5930080"/>
            <a:ext cx="9148194" cy="307777"/>
          </a:xfrm>
          <a:prstGeom prst="rect">
            <a:avLst/>
          </a:prstGeom>
          <a:noFill/>
        </p:spPr>
        <p:txBody>
          <a:bodyPr wrap="square" rtlCol="0">
            <a:spAutoFit/>
          </a:bodyPr>
          <a:lstStyle/>
          <a:p>
            <a:r>
              <a:rPr lang="en-US" sz="1400" dirty="0" smtClean="0">
                <a:solidFill>
                  <a:srgbClr val="595959"/>
                </a:solidFill>
                <a:latin typeface="Arial"/>
              </a:rPr>
              <a:t>Graphic from Pew Issue Brief Jan 2011: Paying Later: High Cost of failing to Invest in Young children.</a:t>
            </a:r>
            <a:endParaRPr lang="en-US" sz="1400" dirty="0">
              <a:solidFill>
                <a:srgbClr val="595959"/>
              </a:solidFill>
              <a:latin typeface="Arial"/>
            </a:endParaRPr>
          </a:p>
        </p:txBody>
      </p:sp>
    </p:spTree>
    <p:extLst>
      <p:ext uri="{BB962C8B-B14F-4D97-AF65-F5344CB8AC3E}">
        <p14:creationId xmlns:p14="http://schemas.microsoft.com/office/powerpoint/2010/main" xmlns="" val="2821148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asworkers.org/wp-content/uploads/2015/01/Good-News-702555.jpg"/>
          <p:cNvPicPr>
            <a:picLocks noChangeAspect="1" noChangeArrowheads="1"/>
          </p:cNvPicPr>
          <p:nvPr/>
        </p:nvPicPr>
        <p:blipFill>
          <a:blip r:embed="rId2" cstate="print"/>
          <a:srcRect/>
          <a:stretch>
            <a:fillRect/>
          </a:stretch>
        </p:blipFill>
        <p:spPr bwMode="auto">
          <a:xfrm>
            <a:off x="0" y="0"/>
            <a:ext cx="9144000" cy="6264166"/>
          </a:xfrm>
          <a:prstGeom prst="rect">
            <a:avLst/>
          </a:prstGeom>
          <a:noFill/>
        </p:spPr>
      </p:pic>
      <p:sp>
        <p:nvSpPr>
          <p:cNvPr id="3" name="Footer Placeholder 2"/>
          <p:cNvSpPr>
            <a:spLocks noGrp="1"/>
          </p:cNvSpPr>
          <p:nvPr>
            <p:ph type="ftr" sz="quarter" idx="11"/>
          </p:nvPr>
        </p:nvSpPr>
        <p:spPr/>
        <p:txBody>
          <a:bodyPr/>
          <a:lstStyle/>
          <a:p>
            <a:r>
              <a:rPr lang="en-US" smtClean="0"/>
              <a:t>http://gasworkers.org/some-good-news/</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p:nvPr>
        </p:nvSpPr>
        <p:spPr>
          <a:xfrm>
            <a:off x="0" y="0"/>
            <a:ext cx="9161834" cy="1536970"/>
          </a:xfrm>
          <a:prstGeom prst="rect">
            <a:avLst/>
          </a:prstGeom>
          <a:solidFill>
            <a:srgbClr val="0000FF"/>
          </a:solidFill>
        </p:spPr>
        <p:txBody>
          <a:bodyPr vert="horz" lIns="91440" tIns="45720" rIns="91440" bIns="45720" rtlCol="0" anchor="ctr">
            <a:noAutofit/>
          </a:bodyPr>
          <a:lstStyle/>
          <a:p>
            <a:r>
              <a:rPr lang="en-US" dirty="0" err="1" smtClean="0">
                <a:solidFill>
                  <a:schemeClr val="bg1"/>
                </a:solidFill>
              </a:rPr>
              <a:t>Neuroplasticity</a:t>
            </a:r>
            <a:r>
              <a:rPr lang="en-US" dirty="0" smtClean="0">
                <a:solidFill>
                  <a:schemeClr val="bg1"/>
                </a:solidFill>
              </a:rPr>
              <a:t> and Resilience</a:t>
            </a:r>
            <a:endParaRPr lang="en-US" dirty="0">
              <a:solidFill>
                <a:schemeClr val="bg1"/>
              </a:solidFill>
            </a:endParaRPr>
          </a:p>
        </p:txBody>
      </p:sp>
      <p:sp>
        <p:nvSpPr>
          <p:cNvPr id="5" name="Content Placeholder 4"/>
          <p:cNvSpPr>
            <a:spLocks noGrp="1"/>
          </p:cNvSpPr>
          <p:nvPr>
            <p:ph sz="half" idx="4294967295"/>
          </p:nvPr>
        </p:nvSpPr>
        <p:spPr>
          <a:xfrm>
            <a:off x="0" y="1143000"/>
            <a:ext cx="4191000" cy="4983163"/>
          </a:xfrm>
        </p:spPr>
        <p:txBody>
          <a:bodyPr>
            <a:normAutofit/>
          </a:bodyPr>
          <a:lstStyle/>
          <a:p>
            <a:pPr>
              <a:buNone/>
            </a:pPr>
            <a:r>
              <a:rPr lang="en-US" dirty="0" smtClean="0"/>
              <a:t> 	</a:t>
            </a:r>
            <a:endParaRPr lang="en-US" sz="3200" dirty="0"/>
          </a:p>
        </p:txBody>
      </p:sp>
      <p:pic>
        <p:nvPicPr>
          <p:cNvPr id="9" name="Picture 4" descr="https://mkozo.files.wordpress.com/2013/06/neuroplasticity-play-dough.jpg"/>
          <p:cNvPicPr>
            <a:picLocks noChangeAspect="1" noChangeArrowheads="1"/>
          </p:cNvPicPr>
          <p:nvPr/>
        </p:nvPicPr>
        <p:blipFill>
          <a:blip r:embed="rId3" cstate="print"/>
          <a:srcRect/>
          <a:stretch>
            <a:fillRect/>
          </a:stretch>
        </p:blipFill>
        <p:spPr bwMode="auto">
          <a:xfrm>
            <a:off x="0" y="1536970"/>
            <a:ext cx="4589834" cy="5321029"/>
          </a:xfrm>
          <a:prstGeom prst="rect">
            <a:avLst/>
          </a:prstGeom>
          <a:noFill/>
        </p:spPr>
      </p:pic>
      <p:pic>
        <p:nvPicPr>
          <p:cNvPr id="10" name="Picture 9" descr="http://oxfamblogs.org/fp2p/wp-content/uploads/2015/05/tigger-is-resilient.jpg"/>
          <p:cNvPicPr>
            <a:picLocks noChangeAspect="1" noChangeArrowheads="1"/>
          </p:cNvPicPr>
          <p:nvPr/>
        </p:nvPicPr>
        <p:blipFill>
          <a:blip r:embed="rId4" cstate="print"/>
          <a:srcRect/>
          <a:stretch>
            <a:fillRect/>
          </a:stretch>
        </p:blipFill>
        <p:spPr bwMode="auto">
          <a:xfrm>
            <a:off x="4589834" y="1536970"/>
            <a:ext cx="4554166" cy="532102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Manual Operation 7"/>
          <p:cNvSpPr/>
          <p:nvPr/>
        </p:nvSpPr>
        <p:spPr>
          <a:xfrm>
            <a:off x="2971800" y="2362200"/>
            <a:ext cx="3352800" cy="612648"/>
          </a:xfrm>
          <a:prstGeom prst="flowChartManualOper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a:off x="3352800" y="3276600"/>
            <a:ext cx="2590800" cy="612648"/>
          </a:xfrm>
          <a:prstGeom prst="flowChartManualOperat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a:off x="4191000" y="5105400"/>
            <a:ext cx="914400" cy="612648"/>
          </a:xfrm>
          <a:prstGeom prst="flowChartManualOperat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normAutofit lnSpcReduction="10000"/>
          </a:bodyPr>
          <a:lstStyle/>
          <a:p>
            <a:pPr algn="ctr">
              <a:buNone/>
            </a:pPr>
            <a:endParaRPr lang="en-US" dirty="0" smtClean="0"/>
          </a:p>
          <a:p>
            <a:pPr algn="ctr">
              <a:buNone/>
            </a:pPr>
            <a:r>
              <a:rPr lang="en-US" sz="5400" dirty="0" smtClean="0"/>
              <a:t>Reason</a:t>
            </a:r>
          </a:p>
          <a:p>
            <a:pPr algn="ctr">
              <a:buNone/>
            </a:pPr>
            <a:r>
              <a:rPr lang="en-US" sz="5400" dirty="0" smtClean="0"/>
              <a:t>Relate</a:t>
            </a:r>
          </a:p>
          <a:p>
            <a:pPr algn="ctr">
              <a:buNone/>
            </a:pPr>
            <a:endParaRPr lang="en-US" sz="5400" dirty="0" smtClean="0"/>
          </a:p>
          <a:p>
            <a:pPr algn="ctr">
              <a:buNone/>
            </a:pPr>
            <a:r>
              <a:rPr lang="en-US" sz="5400" dirty="0" smtClean="0"/>
              <a:t>Regulate</a:t>
            </a:r>
            <a:endParaRPr lang="en-US" sz="5400" dirty="0"/>
          </a:p>
        </p:txBody>
      </p:sp>
      <p:sp>
        <p:nvSpPr>
          <p:cNvPr id="7" name="Flowchart: Manual Operation 6"/>
          <p:cNvSpPr/>
          <p:nvPr/>
        </p:nvSpPr>
        <p:spPr>
          <a:xfrm>
            <a:off x="3733800" y="4114800"/>
            <a:ext cx="1752600" cy="612648"/>
          </a:xfrm>
          <a:prstGeom prst="flowChartManualOpe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txBox="1">
            <a:spLocks noGrp="1" noChangeArrowheads="1"/>
          </p:cNvSpPr>
          <p:nvPr>
            <p:ph type="title"/>
          </p:nvPr>
        </p:nvSpPr>
        <p:spPr>
          <a:xfrm>
            <a:off x="0" y="0"/>
            <a:ext cx="9144000" cy="1371600"/>
          </a:xfrm>
          <a:prstGeom prst="rect">
            <a:avLst/>
          </a:prstGeom>
          <a:solidFill>
            <a:srgbClr val="0000FF"/>
          </a:solidFill>
        </p:spPr>
        <p:txBody>
          <a:bodyPr vert="horz" lIns="91440" tIns="45720" rIns="91440" bIns="45720" rtlCol="0" anchor="ctr">
            <a:noAutofit/>
          </a:bodyPr>
          <a:lstStyle/>
          <a:p>
            <a:r>
              <a:rPr lang="en-US" sz="4000" dirty="0" smtClean="0">
                <a:solidFill>
                  <a:schemeClr val="bg1"/>
                </a:solidFill>
              </a:rPr>
              <a:t>Building Resilience from the Bottom Up</a:t>
            </a:r>
            <a:endParaRPr lang="en-US" sz="4000" dirty="0">
              <a:solidFill>
                <a:schemeClr val="bg1"/>
              </a:solidFill>
            </a:endParaRPr>
          </a:p>
        </p:txBody>
      </p:sp>
      <p:sp>
        <p:nvSpPr>
          <p:cNvPr id="15" name="Footer Placeholder 14"/>
          <p:cNvSpPr>
            <a:spLocks noGrp="1"/>
          </p:cNvSpPr>
          <p:nvPr>
            <p:ph type="ftr" sz="quarter" idx="11"/>
          </p:nvPr>
        </p:nvSpPr>
        <p:spPr/>
        <p:txBody>
          <a:bodyPr/>
          <a:lstStyle/>
          <a:p>
            <a:r>
              <a:rPr lang="en-US" smtClean="0"/>
              <a:t>NMT</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6487160" cy="4906963"/>
          </a:xfrm>
        </p:spPr>
        <p:txBody>
          <a:bodyPr>
            <a:normAutofit fontScale="92500" lnSpcReduction="10000"/>
          </a:bodyPr>
          <a:lstStyle/>
          <a:p>
            <a:pPr>
              <a:buNone/>
            </a:pPr>
            <a:endParaRPr lang="en-US" dirty="0" smtClean="0"/>
          </a:p>
          <a:p>
            <a:pPr>
              <a:buNone/>
            </a:pPr>
            <a:r>
              <a:rPr lang="en-US" b="1" dirty="0" smtClean="0"/>
              <a:t>Adversity-Difficulty, Misfortune</a:t>
            </a:r>
          </a:p>
          <a:p>
            <a:pPr>
              <a:buNone/>
            </a:pPr>
            <a:endParaRPr lang="en-US" dirty="0" smtClean="0"/>
          </a:p>
          <a:p>
            <a:pPr>
              <a:buNone/>
            </a:pPr>
            <a:endParaRPr lang="en-US" dirty="0" smtClean="0"/>
          </a:p>
          <a:p>
            <a:pPr>
              <a:buNone/>
            </a:pPr>
            <a:r>
              <a:rPr lang="en-US" sz="3000" b="1" dirty="0" smtClean="0"/>
              <a:t>Trauma-Exposure to an Event that</a:t>
            </a:r>
            <a:r>
              <a:rPr lang="en-US" b="1" dirty="0" smtClean="0"/>
              <a:t>:</a:t>
            </a:r>
          </a:p>
          <a:p>
            <a:pPr lvl="2"/>
            <a:r>
              <a:rPr lang="en-US" sz="2800" dirty="0" smtClean="0"/>
              <a:t>Threatens/harms the physical or emotional integrity of an individual or someone close to them</a:t>
            </a:r>
          </a:p>
          <a:p>
            <a:pPr lvl="2"/>
            <a:r>
              <a:rPr lang="en-US" sz="2800" dirty="0" smtClean="0"/>
              <a:t>Overwhelms our ability to respond</a:t>
            </a:r>
          </a:p>
          <a:p>
            <a:pPr lvl="2"/>
            <a:r>
              <a:rPr lang="en-US" sz="2800" dirty="0" smtClean="0"/>
              <a:t>Results in adaptations that create significant difficulty in functioning</a:t>
            </a:r>
          </a:p>
          <a:p>
            <a:pPr lvl="1">
              <a:buNone/>
            </a:pPr>
            <a:endParaRPr lang="en-US" dirty="0"/>
          </a:p>
        </p:txBody>
      </p:sp>
      <p:sp>
        <p:nvSpPr>
          <p:cNvPr id="4" name="Title 1"/>
          <p:cNvSpPr txBox="1">
            <a:spLocks noGrp="1"/>
          </p:cNvSpPr>
          <p:nvPr>
            <p:ph type="title"/>
          </p:nvPr>
        </p:nvSpPr>
        <p:spPr>
          <a:xfrm>
            <a:off x="0" y="0"/>
            <a:ext cx="9144000" cy="1066800"/>
          </a:xfrm>
          <a:prstGeom prst="rect">
            <a:avLst/>
          </a:prstGeom>
          <a:solidFill>
            <a:srgbClr val="0000FF"/>
          </a:solidFill>
        </p:spPr>
        <p:txBody>
          <a:bodyPr vert="horz" lIns="91440" tIns="45720" rIns="91440" bIns="45720" rtlCol="0" anchor="ctr">
            <a:noAutofit/>
          </a:bodyPr>
          <a:lstStyle/>
          <a:p>
            <a:r>
              <a:rPr lang="en-US" dirty="0" smtClean="0">
                <a:solidFill>
                  <a:schemeClr val="bg1"/>
                </a:solidFill>
              </a:rPr>
              <a:t>Adversity and Trauma</a:t>
            </a:r>
            <a:endParaRPr lang="en-US" dirty="0">
              <a:solidFill>
                <a:schemeClr val="bg1"/>
              </a:solidFill>
            </a:endParaRPr>
          </a:p>
        </p:txBody>
      </p:sp>
      <p:sp>
        <p:nvSpPr>
          <p:cNvPr id="5" name="Footer Placeholder 4"/>
          <p:cNvSpPr>
            <a:spLocks noGrp="1"/>
          </p:cNvSpPr>
          <p:nvPr>
            <p:ph type="ftr" sz="quarter" idx="11"/>
          </p:nvPr>
        </p:nvSpPr>
        <p:spPr/>
        <p:txBody>
          <a:bodyPr/>
          <a:lstStyle/>
          <a:p>
            <a:r>
              <a:rPr lang="en-US" smtClean="0"/>
              <a:t>SaintA</a:t>
            </a:r>
            <a:endParaRPr lang="en-US"/>
          </a:p>
        </p:txBody>
      </p:sp>
      <p:pic>
        <p:nvPicPr>
          <p:cNvPr id="1026" name="Picture 2" descr="http://www.nscblog.com/wp-content/uploads/2016/02/image_thumb2.png"/>
          <p:cNvPicPr>
            <a:picLocks noChangeAspect="1" noChangeArrowheads="1"/>
          </p:cNvPicPr>
          <p:nvPr/>
        </p:nvPicPr>
        <p:blipFill>
          <a:blip r:embed="rId2" cstate="print"/>
          <a:srcRect/>
          <a:stretch>
            <a:fillRect/>
          </a:stretch>
        </p:blipFill>
        <p:spPr bwMode="auto">
          <a:xfrm>
            <a:off x="6705600" y="1219200"/>
            <a:ext cx="2286000" cy="1960880"/>
          </a:xfrm>
          <a:prstGeom prst="rect">
            <a:avLst/>
          </a:prstGeom>
          <a:noFill/>
        </p:spPr>
      </p:pic>
      <p:sp>
        <p:nvSpPr>
          <p:cNvPr id="1028" name="AutoShape 4" descr="Image result for trau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dynamicenergetichealing.com/wp-content/uploads/2013/04/brain.jpeg"/>
          <p:cNvPicPr>
            <a:picLocks noChangeAspect="1" noChangeArrowheads="1"/>
          </p:cNvPicPr>
          <p:nvPr/>
        </p:nvPicPr>
        <p:blipFill>
          <a:blip r:embed="rId3" cstate="print"/>
          <a:srcRect/>
          <a:stretch>
            <a:fillRect/>
          </a:stretch>
        </p:blipFill>
        <p:spPr bwMode="auto">
          <a:xfrm>
            <a:off x="6705600" y="3545840"/>
            <a:ext cx="2286000" cy="235712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atersfoundation.org/wp-content/uploads/2015/02/Product-Iceberg-wgraphics-outlines-4.png"/>
          <p:cNvPicPr>
            <a:picLocks noChangeAspect="1" noChangeArrowheads="1"/>
          </p:cNvPicPr>
          <p:nvPr/>
        </p:nvPicPr>
        <p:blipFill>
          <a:blip r:embed="rId3"/>
          <a:srcRect/>
          <a:stretch>
            <a:fillRect/>
          </a:stretch>
        </p:blipFill>
        <p:spPr bwMode="auto">
          <a:xfrm>
            <a:off x="0" y="1292772"/>
            <a:ext cx="9144000" cy="5412828"/>
          </a:xfrm>
          <a:prstGeom prst="rect">
            <a:avLst/>
          </a:prstGeom>
          <a:noFill/>
        </p:spPr>
      </p:pic>
      <p:sp>
        <p:nvSpPr>
          <p:cNvPr id="4" name="Title 1"/>
          <p:cNvSpPr txBox="1">
            <a:spLocks noGrp="1"/>
          </p:cNvSpPr>
          <p:nvPr>
            <p:ph type="title"/>
          </p:nvPr>
        </p:nvSpPr>
        <p:spPr>
          <a:xfrm>
            <a:off x="0" y="0"/>
            <a:ext cx="9144000" cy="1292771"/>
          </a:xfrm>
          <a:prstGeom prst="rect">
            <a:avLst/>
          </a:prstGeom>
          <a:solidFill>
            <a:srgbClr val="0000FF"/>
          </a:solidFill>
        </p:spPr>
        <p:txBody>
          <a:bodyPr vert="horz" lIns="91440" tIns="45720" rIns="91440" bIns="45720" rtlCol="0" anchor="ctr">
            <a:noAutofit/>
          </a:bodyPr>
          <a:lstStyle/>
          <a:p>
            <a:r>
              <a:rPr lang="en-US" sz="3600" dirty="0" smtClean="0">
                <a:solidFill>
                  <a:schemeClr val="bg1"/>
                </a:solidFill>
              </a:rPr>
              <a:t>1. Change Our Minds for Systems Change</a:t>
            </a:r>
            <a:endParaRPr lang="en-US" sz="36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coldspringcenter.org/images/paradigm.jpg?crc=3889177909"/>
          <p:cNvPicPr>
            <a:picLocks noChangeAspect="1" noChangeArrowheads="1"/>
          </p:cNvPicPr>
          <p:nvPr/>
        </p:nvPicPr>
        <p:blipFill>
          <a:blip r:embed="rId2"/>
          <a:srcRect/>
          <a:stretch>
            <a:fillRect/>
          </a:stretch>
        </p:blipFill>
        <p:spPr bwMode="auto">
          <a:xfrm>
            <a:off x="0" y="126124"/>
            <a:ext cx="9144000" cy="6127531"/>
          </a:xfrm>
          <a:prstGeom prst="rect">
            <a:avLst/>
          </a:prstGeom>
          <a:noFill/>
        </p:spPr>
      </p:pic>
      <p:sp>
        <p:nvSpPr>
          <p:cNvPr id="4" name="Footer Placeholder 3"/>
          <p:cNvSpPr>
            <a:spLocks noGrp="1"/>
          </p:cNvSpPr>
          <p:nvPr>
            <p:ph type="ftr" sz="quarter" idx="11"/>
          </p:nvPr>
        </p:nvSpPr>
        <p:spPr/>
        <p:txBody>
          <a:bodyPr/>
          <a:lstStyle/>
          <a:p>
            <a:r>
              <a:rPr lang="en-US" smtClean="0"/>
              <a:t>http://coldspringcenter.org/images/paradigm.jpg?crc=3889177909</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lifeinstructionmanual.wikispaces.com/file/view/Bronfenbrenner_Bioecological_Model.jpg/136148877/Bronfenbrenner_Bioecological_Model.jpg"/>
          <p:cNvPicPr>
            <a:picLocks noChangeAspect="1" noChangeArrowheads="1"/>
          </p:cNvPicPr>
          <p:nvPr/>
        </p:nvPicPr>
        <p:blipFill>
          <a:blip r:embed="rId3"/>
          <a:srcRect/>
          <a:stretch>
            <a:fillRect/>
          </a:stretch>
        </p:blipFill>
        <p:spPr bwMode="auto">
          <a:xfrm>
            <a:off x="152400" y="128587"/>
            <a:ext cx="8991599" cy="6227763"/>
          </a:xfrm>
          <a:prstGeom prst="rect">
            <a:avLst/>
          </a:prstGeom>
          <a:noFill/>
        </p:spPr>
      </p:pic>
      <p:sp>
        <p:nvSpPr>
          <p:cNvPr id="3" name="Footer Placeholder 2"/>
          <p:cNvSpPr>
            <a:spLocks noGrp="1"/>
          </p:cNvSpPr>
          <p:nvPr>
            <p:ph type="ftr" sz="quarter" idx="11"/>
          </p:nvPr>
        </p:nvSpPr>
        <p:spPr>
          <a:xfrm>
            <a:off x="1158240" y="6356350"/>
            <a:ext cx="6705600" cy="365125"/>
          </a:xfrm>
        </p:spPr>
        <p:txBody>
          <a:bodyPr/>
          <a:lstStyle/>
          <a:p>
            <a:r>
              <a:rPr lang="en-US" dirty="0" smtClean="0"/>
              <a:t>https://lifeinstructionmanual.wikispaces.com/Bronfenbrenner%27s+Bioecological+Model</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720"/>
          </a:xfrm>
        </p:spPr>
        <p:txBody>
          <a:bodyPr>
            <a:normAutofit fontScale="25000" lnSpcReduction="20000"/>
          </a:bodyPr>
          <a:lstStyle/>
          <a:p>
            <a:pPr>
              <a:buNone/>
            </a:pPr>
            <a:endParaRPr lang="en-US" dirty="0"/>
          </a:p>
        </p:txBody>
      </p:sp>
      <p:sp>
        <p:nvSpPr>
          <p:cNvPr id="4" name="Title 1"/>
          <p:cNvSpPr>
            <a:spLocks noGrp="1"/>
          </p:cNvSpPr>
          <p:nvPr>
            <p:ph type="title"/>
          </p:nvPr>
        </p:nvSpPr>
        <p:spPr/>
        <p:txBody>
          <a:bodyPr>
            <a:normAutofit fontScale="90000"/>
          </a:bodyPr>
          <a:lstStyle/>
          <a:p>
            <a:r>
              <a:rPr lang="en-US" b="1" dirty="0" smtClean="0">
                <a:solidFill>
                  <a:schemeClr val="bg1"/>
                </a:solidFill>
              </a:rPr>
              <a:t>ACEs and the Next Generation</a:t>
            </a:r>
            <a:endParaRPr lang="en-US" b="1" dirty="0">
              <a:solidFill>
                <a:schemeClr val="bg1"/>
              </a:solidFill>
            </a:endParaRPr>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Arial"/>
                <a:ea typeface="+mj-ea"/>
                <a:cs typeface="+mj-cs"/>
              </a:rPr>
              <a:t>ACEs and the Next Generation</a:t>
            </a:r>
            <a:endParaRPr kumimoji="0" lang="en-US" sz="4400" b="1" i="0" u="none" strike="noStrike" kern="1200" cap="none" spc="0" normalizeH="0" baseline="0" noProof="0" dirty="0">
              <a:ln>
                <a:noFill/>
              </a:ln>
              <a:solidFill>
                <a:schemeClr val="bg1"/>
              </a:solidFill>
              <a:effectLst/>
              <a:uLnTx/>
              <a:uFillTx/>
              <a:latin typeface="Arial"/>
              <a:ea typeface="+mj-ea"/>
              <a:cs typeface="+mj-cs"/>
            </a:endParaRPr>
          </a:p>
        </p:txBody>
      </p:sp>
      <p:sp>
        <p:nvSpPr>
          <p:cNvPr id="6" name="Rectangle 2"/>
          <p:cNvSpPr txBox="1">
            <a:spLocks noChangeArrowheads="1"/>
          </p:cNvSpPr>
          <p:nvPr/>
        </p:nvSpPr>
        <p:spPr>
          <a:xfrm>
            <a:off x="0" y="0"/>
            <a:ext cx="9144000" cy="1645920"/>
          </a:xfrm>
          <a:prstGeom prst="rect">
            <a:avLst/>
          </a:prstGeom>
          <a:solidFill>
            <a:srgbClr val="0000FF"/>
          </a:solidFill>
        </p:spPr>
        <p:txBody>
          <a:bodyPr vert="horz" lIns="91440" tIns="45720" rIns="91440" bIns="45720" rtlCol="0" anchor="ctr">
            <a:noAutofit/>
          </a:bodyPr>
          <a:lstStyle/>
          <a:p>
            <a:pPr lvl="0" algn="ctr">
              <a:spcBef>
                <a:spcPct val="0"/>
              </a:spcBef>
            </a:pPr>
            <a:r>
              <a:rPr lang="en-US" sz="3600" dirty="0" smtClean="0">
                <a:solidFill>
                  <a:schemeClr val="bg1"/>
                </a:solidFill>
              </a:rPr>
              <a:t>SAMHSA’s Concept of a Trauma-Informed Approach </a:t>
            </a:r>
            <a:endParaRPr kumimoji="0" lang="en-US" sz="3600" b="0" i="0" u="none" strike="noStrike" kern="1200" cap="none" spc="0" normalizeH="0" baseline="0" noProof="0" dirty="0">
              <a:ln>
                <a:noFill/>
              </a:ln>
              <a:solidFill>
                <a:schemeClr val="bg1"/>
              </a:solidFill>
              <a:effectLst/>
              <a:uLnTx/>
              <a:uFillTx/>
              <a:latin typeface="Arial"/>
              <a:ea typeface="ＭＳ Ｐゴシック" charset="0"/>
              <a:cs typeface="ＭＳ Ｐゴシック" charset="0"/>
            </a:endParaRPr>
          </a:p>
        </p:txBody>
      </p:sp>
      <p:sp>
        <p:nvSpPr>
          <p:cNvPr id="7" name="Footer Placeholder 6"/>
          <p:cNvSpPr>
            <a:spLocks noGrp="1"/>
          </p:cNvSpPr>
          <p:nvPr>
            <p:ph type="ftr" sz="quarter" idx="11"/>
          </p:nvPr>
        </p:nvSpPr>
        <p:spPr/>
        <p:txBody>
          <a:bodyPr/>
          <a:lstStyle/>
          <a:p>
            <a:r>
              <a:rPr lang="en-US" dirty="0" smtClean="0"/>
              <a:t>SAMHSA/National Council on Behavioral Health 2013</a:t>
            </a:r>
            <a:endParaRPr lang="en-US" dirty="0"/>
          </a:p>
        </p:txBody>
      </p:sp>
      <p:pic>
        <p:nvPicPr>
          <p:cNvPr id="333826" name="Picture 2" descr="http://image.slidesharecdn.com/lgbtqtrainingaugust182015-150826222122-lva1-app6891/95/lgbtq-training-august-18-2015-71-638.jpg?cb=1440627908"/>
          <p:cNvPicPr>
            <a:picLocks noChangeAspect="1" noChangeArrowheads="1"/>
          </p:cNvPicPr>
          <p:nvPr/>
        </p:nvPicPr>
        <p:blipFill>
          <a:blip r:embed="rId2"/>
          <a:srcRect/>
          <a:stretch>
            <a:fillRect/>
          </a:stretch>
        </p:blipFill>
        <p:spPr bwMode="auto">
          <a:xfrm>
            <a:off x="0" y="1645922"/>
            <a:ext cx="9144000" cy="471042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makingmomentsmeaningful.files.wordpress.com/2017/04/trauma-impact-values.jpg?w=640"/>
          <p:cNvPicPr>
            <a:picLocks noChangeAspect="1" noChangeArrowheads="1"/>
          </p:cNvPicPr>
          <p:nvPr/>
        </p:nvPicPr>
        <p:blipFill>
          <a:blip r:embed="rId2" cstate="print"/>
          <a:srcRect/>
          <a:stretch>
            <a:fillRect/>
          </a:stretch>
        </p:blipFill>
        <p:spPr bwMode="auto">
          <a:xfrm>
            <a:off x="0" y="0"/>
            <a:ext cx="9144000" cy="6248400"/>
          </a:xfrm>
          <a:prstGeom prst="rect">
            <a:avLst/>
          </a:prstGeom>
          <a:noFill/>
        </p:spPr>
      </p:pic>
      <p:sp>
        <p:nvSpPr>
          <p:cNvPr id="3" name="Footer Placeholder 2"/>
          <p:cNvSpPr>
            <a:spLocks noGrp="1"/>
          </p:cNvSpPr>
          <p:nvPr>
            <p:ph type="ftr" sz="quarter" idx="11"/>
          </p:nvPr>
        </p:nvSpPr>
        <p:spPr>
          <a:xfrm>
            <a:off x="1676400" y="6356350"/>
            <a:ext cx="6096000" cy="365125"/>
          </a:xfrm>
        </p:spPr>
        <p:txBody>
          <a:bodyPr/>
          <a:lstStyle/>
          <a:p>
            <a:r>
              <a:rPr lang="en-US" dirty="0" smtClean="0"/>
              <a:t>https://makingmomentsmeaningful.blog/2017/04/13/trauma-informed-care-values-youth-worker-values/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3-03 at 2.09.15 P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52091" y="232913"/>
            <a:ext cx="8436634" cy="6254151"/>
          </a:xfrm>
          <a:prstGeom prst="rect">
            <a:avLst/>
          </a:prstGeom>
        </p:spPr>
      </p:pic>
    </p:spTree>
    <p:extLst>
      <p:ext uri="{BB962C8B-B14F-4D97-AF65-F5344CB8AC3E}">
        <p14:creationId xmlns="" xmlns:p14="http://schemas.microsoft.com/office/powerpoint/2010/main" val="3590096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ifs.gov.au/cfca/sites/default/files/cfca37-fig1.png"/>
          <p:cNvPicPr>
            <a:picLocks noChangeAspect="1" noChangeArrowheads="1"/>
          </p:cNvPicPr>
          <p:nvPr/>
        </p:nvPicPr>
        <p:blipFill>
          <a:blip r:embed="rId2"/>
          <a:srcRect/>
          <a:stretch>
            <a:fillRect/>
          </a:stretch>
        </p:blipFill>
        <p:spPr bwMode="auto">
          <a:xfrm>
            <a:off x="0" y="830318"/>
            <a:ext cx="9144000" cy="5423338"/>
          </a:xfrm>
          <a:prstGeom prst="rect">
            <a:avLst/>
          </a:prstGeom>
          <a:noFill/>
        </p:spPr>
      </p:pic>
      <p:sp>
        <p:nvSpPr>
          <p:cNvPr id="3" name="Footer Placeholder 2"/>
          <p:cNvSpPr>
            <a:spLocks noGrp="1"/>
          </p:cNvSpPr>
          <p:nvPr>
            <p:ph type="ftr" sz="quarter" idx="11"/>
          </p:nvPr>
        </p:nvSpPr>
        <p:spPr>
          <a:xfrm>
            <a:off x="1713186" y="6356350"/>
            <a:ext cx="5959366" cy="365125"/>
          </a:xfrm>
        </p:spPr>
        <p:txBody>
          <a:bodyPr/>
          <a:lstStyle/>
          <a:p>
            <a:r>
              <a:rPr lang="en-US" dirty="0" smtClean="0"/>
              <a:t>https://aifs.gov.au/cfca/sites/default/files/cfca37-fig1.png</a:t>
            </a:r>
            <a:endParaRPr lang="en-US" dirty="0"/>
          </a:p>
        </p:txBody>
      </p:sp>
      <p:sp>
        <p:nvSpPr>
          <p:cNvPr id="5" name="Title 1"/>
          <p:cNvSpPr txBox="1">
            <a:spLocks noGrp="1"/>
          </p:cNvSpPr>
          <p:nvPr>
            <p:ph type="title"/>
          </p:nvPr>
        </p:nvSpPr>
        <p:spPr>
          <a:xfrm>
            <a:off x="0" y="0"/>
            <a:ext cx="9144000" cy="977900"/>
          </a:xfrm>
          <a:prstGeom prst="rect">
            <a:avLst/>
          </a:prstGeom>
          <a:solidFill>
            <a:srgbClr val="0000FF"/>
          </a:solidFill>
        </p:spPr>
        <p:txBody>
          <a:bodyPr vert="horz" lIns="91440" tIns="45720" rIns="91440" bIns="45720" rtlCol="0" anchor="ctr">
            <a:noAutofit/>
          </a:bodyPr>
          <a:lstStyle/>
          <a:p>
            <a:r>
              <a:rPr lang="en-US" sz="3600" dirty="0" smtClean="0">
                <a:solidFill>
                  <a:schemeClr val="bg1"/>
                </a:solidFill>
              </a:rPr>
              <a:t>The Path to Becoming a Trauma Informed Organization</a:t>
            </a:r>
            <a:endParaRPr lang="en-US" sz="360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762000"/>
          </a:xfrm>
        </p:spPr>
        <p:txBody>
          <a:bodyPr>
            <a:noAutofit/>
          </a:bodyPr>
          <a:lstStyle/>
          <a:p>
            <a:r>
              <a:rPr lang="en-US" sz="3200" dirty="0" smtClean="0"/>
              <a:t/>
            </a:r>
            <a:br>
              <a:rPr lang="en-US" sz="3200" dirty="0" smtClean="0"/>
            </a:br>
            <a:r>
              <a:rPr lang="en-US" sz="3200" dirty="0" smtClean="0"/>
              <a:t>Trauma-Informed Organizations</a:t>
            </a:r>
            <a:endParaRPr lang="en-US" sz="3200" dirty="0"/>
          </a:p>
        </p:txBody>
      </p:sp>
      <p:graphicFrame>
        <p:nvGraphicFramePr>
          <p:cNvPr id="4" name="Table 3"/>
          <p:cNvGraphicFramePr>
            <a:graphicFrameLocks noGrp="1"/>
          </p:cNvGraphicFramePr>
          <p:nvPr/>
        </p:nvGraphicFramePr>
        <p:xfrm>
          <a:off x="0" y="0"/>
          <a:ext cx="9144000" cy="6370320"/>
        </p:xfrm>
        <a:graphic>
          <a:graphicData uri="http://schemas.openxmlformats.org/drawingml/2006/table">
            <a:tbl>
              <a:tblPr firstRow="1" bandRow="1">
                <a:tableStyleId>{5C22544A-7EE6-4342-B048-85BDC9FD1C3A}</a:tableStyleId>
              </a:tblPr>
              <a:tblGrid>
                <a:gridCol w="2286000"/>
                <a:gridCol w="2286000"/>
                <a:gridCol w="2286000"/>
                <a:gridCol w="2286000"/>
              </a:tblGrid>
              <a:tr h="363135">
                <a:tc>
                  <a:txBody>
                    <a:bodyPr/>
                    <a:lstStyle/>
                    <a:p>
                      <a:r>
                        <a:rPr lang="en-US" dirty="0" smtClean="0"/>
                        <a:t>Trauma Aware</a:t>
                      </a:r>
                      <a:endParaRPr lang="en-US" dirty="0"/>
                    </a:p>
                  </a:txBody>
                  <a:tcPr/>
                </a:tc>
                <a:tc>
                  <a:txBody>
                    <a:bodyPr/>
                    <a:lstStyle/>
                    <a:p>
                      <a:r>
                        <a:rPr lang="en-US" dirty="0" smtClean="0"/>
                        <a:t>Trauma Sensitive</a:t>
                      </a:r>
                      <a:endParaRPr lang="en-US" dirty="0"/>
                    </a:p>
                  </a:txBody>
                  <a:tcPr/>
                </a:tc>
                <a:tc>
                  <a:txBody>
                    <a:bodyPr/>
                    <a:lstStyle/>
                    <a:p>
                      <a:r>
                        <a:rPr lang="en-US" dirty="0" smtClean="0"/>
                        <a:t>Trauma Responsive</a:t>
                      </a:r>
                      <a:endParaRPr lang="en-US" dirty="0"/>
                    </a:p>
                  </a:txBody>
                  <a:tcPr/>
                </a:tc>
                <a:tc>
                  <a:txBody>
                    <a:bodyPr/>
                    <a:lstStyle/>
                    <a:p>
                      <a:r>
                        <a:rPr lang="en-US" dirty="0" smtClean="0"/>
                        <a:t>Trauma Informed</a:t>
                      </a:r>
                      <a:endParaRPr lang="en-US" dirty="0"/>
                    </a:p>
                  </a:txBody>
                  <a:tcPr/>
                </a:tc>
              </a:tr>
              <a:tr h="5961465">
                <a:tc>
                  <a:txBody>
                    <a:bodyPr/>
                    <a:lstStyle/>
                    <a:p>
                      <a:pPr>
                        <a:buFont typeface="Arial" pitchFamily="34" charset="0"/>
                        <a:buChar char="•"/>
                      </a:pPr>
                      <a:r>
                        <a:rPr lang="en-US" sz="1200" dirty="0" smtClean="0"/>
                        <a:t>Do most staff understand the term ‘trauma’? </a:t>
                      </a:r>
                    </a:p>
                    <a:p>
                      <a:pPr>
                        <a:buFont typeface="Arial" pitchFamily="34" charset="0"/>
                        <a:buNone/>
                      </a:pPr>
                      <a:endParaRPr lang="en-US" sz="800" dirty="0" smtClean="0"/>
                    </a:p>
                    <a:p>
                      <a:pPr>
                        <a:buFont typeface="Arial" pitchFamily="34" charset="0"/>
                        <a:buChar char="•"/>
                      </a:pPr>
                      <a:r>
                        <a:rPr lang="en-US" sz="1200" dirty="0" smtClean="0"/>
                        <a:t>Are they aware that this knowledge can change they way they view and interact with others?</a:t>
                      </a:r>
                    </a:p>
                    <a:p>
                      <a:pPr>
                        <a:buFont typeface="Arial" pitchFamily="34" charset="0"/>
                        <a:buNone/>
                      </a:pPr>
                      <a:endParaRPr lang="en-US" sz="800" dirty="0" smtClean="0"/>
                    </a:p>
                    <a:p>
                      <a:r>
                        <a:rPr lang="en-US" sz="1200" dirty="0" smtClean="0"/>
                        <a:t> • Is information about ACEs and trauma referenced in informal conversations? </a:t>
                      </a:r>
                    </a:p>
                    <a:p>
                      <a:endParaRPr lang="en-US" sz="800" dirty="0" smtClean="0"/>
                    </a:p>
                    <a:p>
                      <a:r>
                        <a:rPr lang="en-US" sz="1200" dirty="0" smtClean="0"/>
                        <a:t>• Is workplace safety a priority and does your organization consider both physical and mental health?</a:t>
                      </a:r>
                      <a:endParaRPr lang="en-US" sz="1200" dirty="0"/>
                    </a:p>
                  </a:txBody>
                  <a:tcPr/>
                </a:tc>
                <a:tc>
                  <a:txBody>
                    <a:bodyPr/>
                    <a:lstStyle/>
                    <a:p>
                      <a:pPr>
                        <a:buFont typeface="Arial" pitchFamily="34" charset="0"/>
                        <a:buChar char="•"/>
                      </a:pPr>
                      <a:r>
                        <a:rPr lang="en-US" sz="1200" dirty="0" smtClean="0"/>
                        <a:t>Does your organization value a trauma-informed lens and identify trauma and resilience in your policies? </a:t>
                      </a:r>
                    </a:p>
                    <a:p>
                      <a:pPr>
                        <a:buFont typeface="Arial" pitchFamily="34" charset="0"/>
                        <a:buNone/>
                      </a:pPr>
                      <a:endParaRPr lang="en-US" sz="800" dirty="0" smtClean="0"/>
                    </a:p>
                    <a:p>
                      <a:r>
                        <a:rPr lang="en-US" sz="1200" dirty="0" smtClean="0"/>
                        <a:t>• Is trauma training institutionalized for all staff? </a:t>
                      </a:r>
                    </a:p>
                    <a:p>
                      <a:endParaRPr lang="en-US" sz="800" dirty="0" smtClean="0"/>
                    </a:p>
                    <a:p>
                      <a:r>
                        <a:rPr lang="en-US" sz="1200" dirty="0" smtClean="0"/>
                        <a:t>• Is basic information about ACEs and trauma made visually available to staff?</a:t>
                      </a:r>
                    </a:p>
                    <a:p>
                      <a:r>
                        <a:rPr lang="en-US" sz="1200" dirty="0" smtClean="0"/>
                        <a:t> </a:t>
                      </a:r>
                    </a:p>
                    <a:p>
                      <a:r>
                        <a:rPr lang="en-US" sz="1200" dirty="0" smtClean="0"/>
                        <a:t>• Does your staff feel supported and understood in the workplace? </a:t>
                      </a:r>
                    </a:p>
                    <a:p>
                      <a:endParaRPr lang="en-US" sz="800" dirty="0" smtClean="0"/>
                    </a:p>
                    <a:p>
                      <a:r>
                        <a:rPr lang="en-US" sz="1200" dirty="0" smtClean="0"/>
                        <a:t>• Does your organization promote a culture of democratic </a:t>
                      </a:r>
                      <a:r>
                        <a:rPr lang="en-US" sz="1200" dirty="0" err="1" smtClean="0"/>
                        <a:t>decisionmaking</a:t>
                      </a:r>
                      <a:r>
                        <a:rPr lang="en-US" sz="1200" dirty="0" smtClean="0"/>
                        <a:t>? </a:t>
                      </a:r>
                    </a:p>
                    <a:p>
                      <a:endParaRPr lang="en-US" sz="800" dirty="0" smtClean="0"/>
                    </a:p>
                    <a:p>
                      <a:r>
                        <a:rPr lang="en-US" sz="1200" dirty="0" smtClean="0"/>
                        <a:t>• Does management recognize compassion fatigue and vicarious trauma?</a:t>
                      </a:r>
                      <a:endParaRPr lang="en-US" sz="1200" dirty="0"/>
                    </a:p>
                  </a:txBody>
                  <a:tcPr/>
                </a:tc>
                <a:tc>
                  <a:txBody>
                    <a:bodyPr/>
                    <a:lstStyle/>
                    <a:p>
                      <a:pPr>
                        <a:buFont typeface="Arial" pitchFamily="34" charset="0"/>
                        <a:buChar char="•"/>
                      </a:pPr>
                      <a:r>
                        <a:rPr lang="en-US" sz="1200" dirty="0" smtClean="0"/>
                        <a:t>Does staff apply knowledge of trauma and resilience to specific work?</a:t>
                      </a:r>
                    </a:p>
                    <a:p>
                      <a:pPr>
                        <a:buFont typeface="Arial" pitchFamily="34" charset="0"/>
                        <a:buNone/>
                      </a:pPr>
                      <a:r>
                        <a:rPr lang="en-US" sz="1200" dirty="0" smtClean="0"/>
                        <a:t> </a:t>
                      </a:r>
                    </a:p>
                    <a:p>
                      <a:pPr>
                        <a:buFont typeface="Arial" pitchFamily="34" charset="0"/>
                        <a:buChar char="•"/>
                      </a:pPr>
                      <a:r>
                        <a:rPr lang="en-US" sz="1200" dirty="0" smtClean="0"/>
                        <a:t>Does your staff utilize language that supports safety, choice, collaboration, trustworthiness, and empowerment? </a:t>
                      </a:r>
                    </a:p>
                    <a:p>
                      <a:pPr>
                        <a:buFont typeface="Arial" pitchFamily="34" charset="0"/>
                        <a:buNone/>
                      </a:pPr>
                      <a:endParaRPr lang="en-US" sz="800" dirty="0" smtClean="0"/>
                    </a:p>
                    <a:p>
                      <a:pPr>
                        <a:buFont typeface="Arial" pitchFamily="34" charset="0"/>
                        <a:buChar char="•"/>
                      </a:pPr>
                      <a:r>
                        <a:rPr lang="en-US" sz="1200" dirty="0" smtClean="0"/>
                        <a:t>Do policies support addressing vicarious trauma among staff? </a:t>
                      </a:r>
                    </a:p>
                    <a:p>
                      <a:pPr>
                        <a:buFont typeface="Arial" pitchFamily="34" charset="0"/>
                        <a:buNone/>
                      </a:pPr>
                      <a:endParaRPr lang="en-US" sz="800" dirty="0" smtClean="0"/>
                    </a:p>
                    <a:p>
                      <a:pPr>
                        <a:buFont typeface="Arial" pitchFamily="34" charset="0"/>
                        <a:buChar char="•"/>
                      </a:pPr>
                      <a:r>
                        <a:rPr lang="en-US" sz="1200" dirty="0" smtClean="0"/>
                        <a:t>Does your organization promote a culture of democratic decision making and shared responsibility in problem solving and conflict resolution? </a:t>
                      </a:r>
                    </a:p>
                    <a:p>
                      <a:pPr>
                        <a:buFont typeface="Arial" pitchFamily="34" charset="0"/>
                        <a:buNone/>
                      </a:pPr>
                      <a:endParaRPr lang="en-US" sz="800" dirty="0" smtClean="0"/>
                    </a:p>
                    <a:p>
                      <a:pPr>
                        <a:buFont typeface="Arial" pitchFamily="34" charset="0"/>
                        <a:buChar char="•"/>
                      </a:pPr>
                      <a:r>
                        <a:rPr lang="en-US" sz="1200" dirty="0" smtClean="0"/>
                        <a:t>Does your organization utilize a “universal precautions” approach in which everyone is screened for ACEs and/or trauma? </a:t>
                      </a:r>
                    </a:p>
                    <a:p>
                      <a:pPr>
                        <a:buFont typeface="Arial" pitchFamily="34" charset="0"/>
                        <a:buNone/>
                      </a:pPr>
                      <a:endParaRPr lang="en-US" sz="800" dirty="0" smtClean="0"/>
                    </a:p>
                    <a:p>
                      <a:pPr>
                        <a:buFont typeface="Arial" pitchFamily="34" charset="0"/>
                        <a:buChar char="•"/>
                      </a:pPr>
                      <a:r>
                        <a:rPr lang="en-US" sz="1200" dirty="0" smtClean="0"/>
                        <a:t>Are people with lived experience encouraged to take meaningful roles in institutional change?</a:t>
                      </a:r>
                    </a:p>
                    <a:p>
                      <a:pPr>
                        <a:buFont typeface="Arial" pitchFamily="34" charset="0"/>
                        <a:buNone/>
                      </a:pPr>
                      <a:r>
                        <a:rPr lang="en-US" sz="1200" dirty="0" smtClean="0"/>
                        <a:t> </a:t>
                      </a:r>
                    </a:p>
                    <a:p>
                      <a:pPr>
                        <a:buFont typeface="Arial" pitchFamily="34" charset="0"/>
                        <a:buChar char="•"/>
                      </a:pPr>
                      <a:r>
                        <a:rPr lang="en-US" sz="1200" dirty="0" smtClean="0"/>
                        <a:t>Have changes been made to the physical environment to reflect trauma-informed policies? </a:t>
                      </a:r>
                    </a:p>
                    <a:p>
                      <a:pPr>
                        <a:buFont typeface="Arial" pitchFamily="34" charset="0"/>
                        <a:buNone/>
                      </a:pPr>
                      <a:endParaRPr lang="en-US" sz="800" dirty="0" smtClean="0"/>
                    </a:p>
                    <a:p>
                      <a:pPr>
                        <a:buFont typeface="Arial" pitchFamily="34" charset="0"/>
                        <a:buChar char="•"/>
                      </a:pPr>
                      <a:r>
                        <a:rPr lang="en-US" sz="1200" dirty="0" smtClean="0"/>
                        <a:t>Are trauma-specific assessment and treatment models available for those who need them?</a:t>
                      </a:r>
                      <a:endParaRPr lang="en-US" sz="1200" dirty="0"/>
                    </a:p>
                  </a:txBody>
                  <a:tcPr/>
                </a:tc>
                <a:tc>
                  <a:txBody>
                    <a:bodyPr/>
                    <a:lstStyle/>
                    <a:p>
                      <a:pPr>
                        <a:buFont typeface="Arial" pitchFamily="34" charset="0"/>
                        <a:buChar char="•"/>
                      </a:pPr>
                      <a:r>
                        <a:rPr lang="en-US" sz="1200" dirty="0" smtClean="0"/>
                        <a:t>Is your entire staff skilled in using trauma-informed practices? </a:t>
                      </a:r>
                    </a:p>
                    <a:p>
                      <a:pPr>
                        <a:buFont typeface="Arial" pitchFamily="34" charset="0"/>
                        <a:buNone/>
                      </a:pPr>
                      <a:endParaRPr lang="en-US" sz="1200" dirty="0" smtClean="0"/>
                    </a:p>
                    <a:p>
                      <a:pPr>
                        <a:buFont typeface="Arial" pitchFamily="34" charset="0"/>
                        <a:buChar char="•"/>
                      </a:pPr>
                      <a:r>
                        <a:rPr lang="en-US" sz="1200" dirty="0" smtClean="0"/>
                        <a:t>Does everyone involved in the organization feel that they are a part of the decision-making process? </a:t>
                      </a:r>
                    </a:p>
                    <a:p>
                      <a:pPr>
                        <a:buFont typeface="Arial" pitchFamily="34" charset="0"/>
                        <a:buNone/>
                      </a:pPr>
                      <a:endParaRPr lang="en-US" sz="1200" dirty="0" smtClean="0"/>
                    </a:p>
                    <a:p>
                      <a:pPr>
                        <a:buFont typeface="Arial" pitchFamily="34" charset="0"/>
                        <a:buChar char="•"/>
                      </a:pPr>
                      <a:r>
                        <a:rPr lang="en-US" sz="1200" dirty="0" smtClean="0"/>
                        <a:t>Do individuals outside of your organization understand that trauma and resilience are at the center of your mission?</a:t>
                      </a:r>
                    </a:p>
                    <a:p>
                      <a:pPr>
                        <a:buFont typeface="Arial" pitchFamily="34" charset="0"/>
                        <a:buNone/>
                      </a:pPr>
                      <a:r>
                        <a:rPr lang="en-US" sz="1200" dirty="0" smtClean="0"/>
                        <a:t> </a:t>
                      </a:r>
                    </a:p>
                    <a:p>
                      <a:pPr>
                        <a:buFont typeface="Arial" pitchFamily="34" charset="0"/>
                        <a:buChar char="•"/>
                      </a:pPr>
                      <a:r>
                        <a:rPr lang="en-US" sz="1200" dirty="0" smtClean="0"/>
                        <a:t>Is your organization viewed as a leader in trauma-informed practice? </a:t>
                      </a:r>
                    </a:p>
                    <a:p>
                      <a:pPr>
                        <a:buFont typeface="Arial" pitchFamily="34" charset="0"/>
                        <a:buNone/>
                      </a:pPr>
                      <a:endParaRPr lang="en-US" sz="1200" dirty="0" smtClean="0"/>
                    </a:p>
                    <a:p>
                      <a:pPr>
                        <a:buFont typeface="Arial" pitchFamily="34" charset="0"/>
                        <a:buChar char="•"/>
                      </a:pPr>
                      <a:r>
                        <a:rPr lang="en-US" sz="1200" dirty="0" smtClean="0"/>
                        <a:t>Does your organization use data to drive decisions at every level? </a:t>
                      </a:r>
                    </a:p>
                    <a:p>
                      <a:pPr>
                        <a:buFont typeface="Arial" pitchFamily="34" charset="0"/>
                        <a:buNone/>
                      </a:pPr>
                      <a:endParaRPr lang="en-US" sz="1200" dirty="0" smtClean="0"/>
                    </a:p>
                    <a:p>
                      <a:pPr>
                        <a:buFont typeface="Arial" pitchFamily="34" charset="0"/>
                        <a:buNone/>
                      </a:pPr>
                      <a:r>
                        <a:rPr lang="en-US" sz="1200" dirty="0" smtClean="0"/>
                        <a:t>• Are a variety of sustainable trainings including ongoing coaching and consultation made available to staff? </a:t>
                      </a:r>
                    </a:p>
                    <a:p>
                      <a:pPr>
                        <a:buFont typeface="Arial" pitchFamily="34" charset="0"/>
                        <a:buNone/>
                      </a:pPr>
                      <a:endParaRPr lang="en-US" sz="1200" dirty="0" smtClean="0"/>
                    </a:p>
                    <a:p>
                      <a:pPr>
                        <a:buFont typeface="Arial" pitchFamily="34" charset="0"/>
                        <a:buChar char="•"/>
                      </a:pPr>
                      <a:r>
                        <a:rPr lang="en-US" sz="1200" dirty="0" smtClean="0"/>
                        <a:t>Does your organization’s business model and fiscal structure consider the need to address trauma?</a:t>
                      </a:r>
                      <a:endParaRPr lang="en-US" sz="1200" dirty="0"/>
                    </a:p>
                  </a:txBody>
                  <a:tcPr/>
                </a:tc>
              </a:tr>
            </a:tbl>
          </a:graphicData>
        </a:graphic>
      </p:graphicFrame>
      <p:sp>
        <p:nvSpPr>
          <p:cNvPr id="5" name="Footer Placeholder 4"/>
          <p:cNvSpPr>
            <a:spLocks noGrp="1"/>
          </p:cNvSpPr>
          <p:nvPr>
            <p:ph type="ftr" sz="quarter" idx="11"/>
          </p:nvPr>
        </p:nvSpPr>
        <p:spPr>
          <a:xfrm>
            <a:off x="1752600" y="6356350"/>
            <a:ext cx="5943600" cy="365125"/>
          </a:xfrm>
        </p:spPr>
        <p:txBody>
          <a:bodyPr/>
          <a:lstStyle/>
          <a:p>
            <a:r>
              <a:rPr lang="en-US" dirty="0" smtClean="0"/>
              <a:t>Scattergood Foundation Recommendations for Trauma-Informed Organizations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edia.dentalcare.com/images/en-US/education/ce426/fig10.jpg"/>
          <p:cNvPicPr>
            <a:picLocks noChangeAspect="1" noChangeArrowheads="1"/>
          </p:cNvPicPr>
          <p:nvPr/>
        </p:nvPicPr>
        <p:blipFill>
          <a:blip r:embed="rId3"/>
          <a:stretch>
            <a:fillRect/>
          </a:stretch>
        </p:blipFill>
        <p:spPr bwMode="auto">
          <a:xfrm>
            <a:off x="894945" y="1406769"/>
            <a:ext cx="7704306" cy="4953391"/>
          </a:xfrm>
          <a:prstGeom prst="rect">
            <a:avLst/>
          </a:prstGeom>
          <a:noFill/>
        </p:spPr>
      </p:pic>
      <p:sp>
        <p:nvSpPr>
          <p:cNvPr id="4" name="Rectangle 2"/>
          <p:cNvSpPr>
            <a:spLocks noGrp="1" noChangeArrowheads="1"/>
          </p:cNvSpPr>
          <p:nvPr>
            <p:ph type="title"/>
          </p:nvPr>
        </p:nvSpPr>
        <p:spPr>
          <a:xfrm>
            <a:off x="0" y="0"/>
            <a:ext cx="9144000" cy="1209040"/>
          </a:xfrm>
          <a:solidFill>
            <a:srgbClr val="0000FF"/>
          </a:solidFill>
        </p:spPr>
        <p:txBody>
          <a:bodyPr>
            <a:noAutofit/>
          </a:bodyPr>
          <a:lstStyle/>
          <a:p>
            <a:pPr eaLnBrk="1" hangingPunct="1"/>
            <a:r>
              <a:rPr lang="en-US" dirty="0" smtClean="0">
                <a:solidFill>
                  <a:srgbClr val="FFFFFF"/>
                </a:solidFill>
                <a:ea typeface="ＭＳ Ｐゴシック" charset="0"/>
                <a:cs typeface="ＭＳ Ｐゴシック" charset="0"/>
              </a:rPr>
              <a:t>Insuring The Basics</a:t>
            </a:r>
            <a:endParaRPr lang="en-US" dirty="0">
              <a:solidFill>
                <a:srgbClr val="FFFFFF"/>
              </a:solidFill>
              <a:ea typeface="ＭＳ Ｐゴシック" charset="0"/>
              <a:cs typeface="ＭＳ Ｐゴシック" charset="0"/>
            </a:endParaRPr>
          </a:p>
        </p:txBody>
      </p:sp>
      <p:sp>
        <p:nvSpPr>
          <p:cNvPr id="6" name="Footer Placeholder 5"/>
          <p:cNvSpPr>
            <a:spLocks noGrp="1"/>
          </p:cNvSpPr>
          <p:nvPr>
            <p:ph type="ftr" sz="quarter" idx="11"/>
          </p:nvPr>
        </p:nvSpPr>
        <p:spPr/>
        <p:txBody>
          <a:bodyPr/>
          <a:lstStyle/>
          <a:p>
            <a:r>
              <a:rPr lang="en-US" smtClean="0"/>
              <a:t>Maslow Theory of Human Motivation 1943</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1417638"/>
          </a:xfrm>
          <a:solidFill>
            <a:srgbClr val="0000FF"/>
          </a:solidFill>
        </p:spPr>
        <p:txBody>
          <a:bodyPr>
            <a:noAutofit/>
          </a:bodyPr>
          <a:lstStyle/>
          <a:p>
            <a:pPr eaLnBrk="1" hangingPunct="1"/>
            <a:r>
              <a:rPr lang="en-US" sz="3200" dirty="0" smtClean="0">
                <a:solidFill>
                  <a:srgbClr val="FFFFFF"/>
                </a:solidFill>
                <a:ea typeface="ＭＳ Ｐゴシック" charset="0"/>
                <a:cs typeface="ＭＳ Ｐゴシック" charset="0"/>
              </a:rPr>
              <a:t>Part 2: From the Beginning to the End</a:t>
            </a:r>
            <a:br>
              <a:rPr lang="en-US" sz="3200" dirty="0" smtClean="0">
                <a:solidFill>
                  <a:srgbClr val="FFFFFF"/>
                </a:solidFill>
                <a:ea typeface="ＭＳ Ｐゴシック" charset="0"/>
                <a:cs typeface="ＭＳ Ｐゴシック" charset="0"/>
              </a:rPr>
            </a:br>
            <a:r>
              <a:rPr lang="en-US" sz="3200" dirty="0" smtClean="0">
                <a:solidFill>
                  <a:srgbClr val="FFFFFF"/>
                </a:solidFill>
                <a:ea typeface="ＭＳ Ｐゴシック" charset="0"/>
                <a:cs typeface="ＭＳ Ｐゴシック" charset="0"/>
              </a:rPr>
              <a:t>Neurodevelopment, Attachment, and Attunement </a:t>
            </a:r>
            <a:endParaRPr lang="en-US" sz="3200" dirty="0">
              <a:solidFill>
                <a:srgbClr val="FFFFFF"/>
              </a:solidFill>
              <a:ea typeface="ＭＳ Ｐゴシック" charset="0"/>
              <a:cs typeface="ＭＳ Ｐゴシック" charset="0"/>
            </a:endParaRPr>
          </a:p>
        </p:txBody>
      </p:sp>
      <p:pic>
        <p:nvPicPr>
          <p:cNvPr id="55298" name="Picture 2"/>
          <p:cNvPicPr>
            <a:picLocks noChangeAspect="1" noChangeArrowheads="1"/>
          </p:cNvPicPr>
          <p:nvPr/>
        </p:nvPicPr>
        <p:blipFill>
          <a:blip r:embed="rId3" cstate="print"/>
          <a:srcRect/>
          <a:stretch>
            <a:fillRect/>
          </a:stretch>
        </p:blipFill>
        <p:spPr bwMode="auto">
          <a:xfrm>
            <a:off x="4800600" y="1524001"/>
            <a:ext cx="4114800" cy="2285999"/>
          </a:xfrm>
          <a:prstGeom prst="rect">
            <a:avLst/>
          </a:prstGeom>
          <a:noFill/>
          <a:ln w="9525">
            <a:noFill/>
            <a:miter lim="800000"/>
            <a:headEnd/>
            <a:tailEnd/>
          </a:ln>
        </p:spPr>
      </p:pic>
      <p:pic>
        <p:nvPicPr>
          <p:cNvPr id="55299" name="Picture 3"/>
          <p:cNvPicPr>
            <a:picLocks noChangeAspect="1" noChangeArrowheads="1"/>
          </p:cNvPicPr>
          <p:nvPr/>
        </p:nvPicPr>
        <p:blipFill>
          <a:blip r:embed="rId4" cstate="print"/>
          <a:srcRect/>
          <a:stretch>
            <a:fillRect/>
          </a:stretch>
        </p:blipFill>
        <p:spPr bwMode="auto">
          <a:xfrm>
            <a:off x="381000" y="1447800"/>
            <a:ext cx="4267200" cy="2362200"/>
          </a:xfrm>
          <a:prstGeom prst="rect">
            <a:avLst/>
          </a:prstGeom>
          <a:noFill/>
          <a:ln w="9525">
            <a:noFill/>
            <a:miter lim="800000"/>
            <a:headEnd/>
            <a:tailEnd/>
          </a:ln>
        </p:spPr>
      </p:pic>
      <p:sp>
        <p:nvSpPr>
          <p:cNvPr id="6" name="Footer Placeholder 5"/>
          <p:cNvSpPr>
            <a:spLocks noGrp="1"/>
          </p:cNvSpPr>
          <p:nvPr>
            <p:ph type="ftr" sz="quarter" idx="11"/>
          </p:nvPr>
        </p:nvSpPr>
        <p:spPr>
          <a:xfrm>
            <a:off x="381000" y="6477000"/>
            <a:ext cx="8382000" cy="381000"/>
          </a:xfrm>
        </p:spPr>
        <p:txBody>
          <a:bodyPr/>
          <a:lstStyle/>
          <a:p>
            <a:r>
              <a:rPr lang="en-US" dirty="0" smtClean="0"/>
              <a:t>Harvard Center for the Developing Child, http://www.goodnet.org/articles/8-reasons-you-need-at-least-hugs-day-list, http://www.catie.ca/en/practical-guides/emotional-wellness/3/3-4/3-4-1</a:t>
            </a:r>
            <a:endParaRPr lang="en-US" dirty="0"/>
          </a:p>
        </p:txBody>
      </p:sp>
      <p:pic>
        <p:nvPicPr>
          <p:cNvPr id="39938" name="Picture 2" descr="http://www.goodnet.org/photos/620x0/23614.jpg"/>
          <p:cNvPicPr>
            <a:picLocks noChangeAspect="1" noChangeArrowheads="1"/>
          </p:cNvPicPr>
          <p:nvPr/>
        </p:nvPicPr>
        <p:blipFill>
          <a:blip r:embed="rId5" cstate="print"/>
          <a:srcRect/>
          <a:stretch>
            <a:fillRect/>
          </a:stretch>
        </p:blipFill>
        <p:spPr bwMode="auto">
          <a:xfrm>
            <a:off x="2133600" y="3886200"/>
            <a:ext cx="4953000" cy="251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trauma-informedcareanationalhealthcaremovement-151216091232/95/trauma-informed-care-a-national-healthcare-movement-treating-the-health-epidemic-abuse-neglect-and-trauma-3-638.jpg?cb=1450562722"/>
          <p:cNvPicPr>
            <a:picLocks noChangeAspect="1" noChangeArrowheads="1"/>
          </p:cNvPicPr>
          <p:nvPr/>
        </p:nvPicPr>
        <p:blipFill>
          <a:blip r:embed="rId3"/>
          <a:srcRect/>
          <a:stretch>
            <a:fillRect/>
          </a:stretch>
        </p:blipFill>
        <p:spPr bwMode="auto">
          <a:xfrm>
            <a:off x="0" y="-389299"/>
            <a:ext cx="9144000" cy="7247299"/>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iowaaces360.org/uploads/1/0/9/2/10925571/6958292_orig.jpg"/>
          <p:cNvPicPr>
            <a:picLocks noChangeAspect="1" noChangeArrowheads="1"/>
          </p:cNvPicPr>
          <p:nvPr/>
        </p:nvPicPr>
        <p:blipFill>
          <a:blip r:embed="rId3"/>
          <a:srcRect/>
          <a:stretch>
            <a:fillRect/>
          </a:stretch>
        </p:blipFill>
        <p:spPr bwMode="auto">
          <a:xfrm>
            <a:off x="1" y="1417638"/>
            <a:ext cx="9144000" cy="4709893"/>
          </a:xfrm>
          <a:prstGeom prst="rect">
            <a:avLst/>
          </a:prstGeom>
          <a:noFill/>
        </p:spPr>
      </p:pic>
      <p:sp>
        <p:nvSpPr>
          <p:cNvPr id="4" name="Footer Placeholder 3"/>
          <p:cNvSpPr>
            <a:spLocks noGrp="1"/>
          </p:cNvSpPr>
          <p:nvPr>
            <p:ph type="ftr" sz="quarter" idx="11"/>
          </p:nvPr>
        </p:nvSpPr>
        <p:spPr/>
        <p:txBody>
          <a:bodyPr/>
          <a:lstStyle/>
          <a:p>
            <a:r>
              <a:rPr lang="en-US" smtClean="0"/>
              <a:t>http://www.iowaaces360.org/uploads/1/0/9/2/10925571/6958292_orig.jpg</a:t>
            </a:r>
            <a:endParaRPr lang="en-US"/>
          </a:p>
        </p:txBody>
      </p:sp>
      <p:sp>
        <p:nvSpPr>
          <p:cNvPr id="5" name="Rectangle 2"/>
          <p:cNvSpPr>
            <a:spLocks noGrp="1" noChangeArrowheads="1"/>
          </p:cNvSpPr>
          <p:nvPr>
            <p:ph type="title"/>
          </p:nvPr>
        </p:nvSpPr>
        <p:spPr>
          <a:xfrm>
            <a:off x="0" y="0"/>
            <a:ext cx="9144000" cy="1417638"/>
          </a:xfrm>
          <a:solidFill>
            <a:srgbClr val="0000FF"/>
          </a:solidFill>
        </p:spPr>
        <p:txBody>
          <a:bodyPr>
            <a:noAutofit/>
          </a:bodyPr>
          <a:lstStyle/>
          <a:p>
            <a:pPr eaLnBrk="1" hangingPunct="1"/>
            <a:r>
              <a:rPr lang="en-US" sz="4000" dirty="0" smtClean="0">
                <a:solidFill>
                  <a:srgbClr val="FFFFFF"/>
                </a:solidFill>
                <a:ea typeface="ＭＳ Ｐゴシック" charset="0"/>
                <a:cs typeface="ＭＳ Ｐゴシック" charset="0"/>
              </a:rPr>
              <a:t> To Screen or Not To Screen</a:t>
            </a:r>
            <a:endParaRPr lang="en-US" sz="4000" dirty="0">
              <a:solidFill>
                <a:srgbClr val="FFFFFF"/>
              </a:solidFill>
              <a:ea typeface="ＭＳ Ｐゴシック" charset="0"/>
              <a:cs typeface="ＭＳ Ｐゴシック"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dc.gov/violenceprevention/acestudy/images/whatcanbedone.png"/>
          <p:cNvPicPr>
            <a:picLocks noChangeAspect="1" noChangeArrowheads="1"/>
          </p:cNvPicPr>
          <p:nvPr/>
        </p:nvPicPr>
        <p:blipFill>
          <a:blip r:embed="rId3"/>
          <a:srcRect/>
          <a:stretch>
            <a:fillRect/>
          </a:stretch>
        </p:blipFill>
        <p:spPr bwMode="auto">
          <a:xfrm>
            <a:off x="294640" y="325120"/>
            <a:ext cx="8463280" cy="6360159"/>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417638"/>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aseline="30000" dirty="0">
              <a:solidFill>
                <a:schemeClr val="bg1"/>
              </a:solidFill>
              <a:latin typeface="Arial"/>
            </a:endParaRPr>
          </a:p>
        </p:txBody>
      </p:sp>
      <p:sp>
        <p:nvSpPr>
          <p:cNvPr id="4" name="Title 3"/>
          <p:cNvSpPr>
            <a:spLocks noGrp="1"/>
          </p:cNvSpPr>
          <p:nvPr>
            <p:ph type="title" idx="4294967295"/>
          </p:nvPr>
        </p:nvSpPr>
        <p:spPr>
          <a:xfrm>
            <a:off x="0" y="0"/>
            <a:ext cx="9144000" cy="1417638"/>
          </a:xfrm>
        </p:spPr>
        <p:txBody>
          <a:bodyPr>
            <a:normAutofit fontScale="90000"/>
          </a:bodyPr>
          <a:lstStyle/>
          <a:p>
            <a:r>
              <a:rPr lang="en-US" smtClean="0">
                <a:solidFill>
                  <a:schemeClr val="bg1"/>
                </a:solidFill>
              </a:rPr>
              <a:t>For Individual Healing, </a:t>
            </a:r>
            <a:br>
              <a:rPr lang="en-US" smtClean="0">
                <a:solidFill>
                  <a:schemeClr val="bg1"/>
                </a:solidFill>
              </a:rPr>
            </a:br>
            <a:r>
              <a:rPr lang="en-US" smtClean="0">
                <a:solidFill>
                  <a:schemeClr val="bg1"/>
                </a:solidFill>
              </a:rPr>
              <a:t>Support </a:t>
            </a:r>
            <a:r>
              <a:rPr lang="en-US" dirty="0" smtClean="0">
                <a:solidFill>
                  <a:schemeClr val="bg1"/>
                </a:solidFill>
              </a:rPr>
              <a:t>the Mind Body Connection</a:t>
            </a:r>
            <a:endParaRPr lang="en-US" dirty="0">
              <a:solidFill>
                <a:schemeClr val="bg1"/>
              </a:solidFill>
            </a:endParaRPr>
          </a:p>
        </p:txBody>
      </p:sp>
      <p:pic>
        <p:nvPicPr>
          <p:cNvPr id="132098" name="Picture 2" descr="http://2ysou41suvhb27ikodxmc5v8.wpengine.netdna-cdn.com/wp-content/uploads/2016/05/MindfulnessSafe.jpg"/>
          <p:cNvPicPr>
            <a:picLocks noChangeAspect="1" noChangeArrowheads="1"/>
          </p:cNvPicPr>
          <p:nvPr/>
        </p:nvPicPr>
        <p:blipFill>
          <a:blip r:embed="rId2" cstate="print"/>
          <a:srcRect/>
          <a:stretch>
            <a:fillRect/>
          </a:stretch>
        </p:blipFill>
        <p:spPr bwMode="auto">
          <a:xfrm>
            <a:off x="0" y="1417638"/>
            <a:ext cx="9144000" cy="544036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0"/>
            <a:ext cx="9144000" cy="1600200"/>
          </a:xfrm>
          <a:solidFill>
            <a:srgbClr val="0000FF"/>
          </a:solidFill>
        </p:spPr>
        <p:txBody>
          <a:bodyPr>
            <a:noAutofit/>
          </a:bodyPr>
          <a:lstStyle/>
          <a:p>
            <a:r>
              <a:rPr lang="en-US" sz="2800" dirty="0" smtClean="0">
                <a:solidFill>
                  <a:srgbClr val="FFFFFF"/>
                </a:solidFill>
              </a:rPr>
              <a:t>Radical Acceptance, Self-Regulation, Creative Self-Expression and Rhythm </a:t>
            </a:r>
            <a:br>
              <a:rPr lang="en-US" sz="2800" dirty="0" smtClean="0">
                <a:solidFill>
                  <a:srgbClr val="FFFFFF"/>
                </a:solidFill>
              </a:rPr>
            </a:br>
            <a:r>
              <a:rPr lang="en-US" sz="2800" dirty="0" smtClean="0">
                <a:solidFill>
                  <a:srgbClr val="FFFFFF"/>
                </a:solidFill>
              </a:rPr>
              <a:t>Evidence-Based </a:t>
            </a:r>
            <a:r>
              <a:rPr lang="en-US" sz="2800" dirty="0" smtClean="0">
                <a:solidFill>
                  <a:srgbClr val="FFFFFF"/>
                </a:solidFill>
              </a:rPr>
              <a:t>Solutions for </a:t>
            </a:r>
            <a:r>
              <a:rPr lang="en-US" sz="2800" dirty="0" smtClean="0">
                <a:solidFill>
                  <a:srgbClr val="FFFFFF"/>
                </a:solidFill>
              </a:rPr>
              <a:t>Trauma Recovery</a:t>
            </a:r>
            <a:endParaRPr lang="en-US" sz="2800" dirty="0">
              <a:solidFill>
                <a:srgbClr val="FFFFFF"/>
              </a:solidFill>
            </a:endParaRPr>
          </a:p>
        </p:txBody>
      </p:sp>
      <p:sp>
        <p:nvSpPr>
          <p:cNvPr id="12" name="Content Placeholder 11"/>
          <p:cNvSpPr>
            <a:spLocks noGrp="1"/>
          </p:cNvSpPr>
          <p:nvPr>
            <p:ph sz="half" idx="4294967295"/>
          </p:nvPr>
        </p:nvSpPr>
        <p:spPr>
          <a:xfrm>
            <a:off x="0" y="1600200"/>
            <a:ext cx="4648200" cy="4525963"/>
          </a:xfrm>
        </p:spPr>
        <p:txBody>
          <a:bodyPr>
            <a:normAutofit/>
          </a:bodyPr>
          <a:lstStyle/>
          <a:p>
            <a:pPr>
              <a:buNone/>
            </a:pPr>
            <a:endParaRPr lang="en-US" sz="800" b="1" dirty="0" smtClean="0"/>
          </a:p>
          <a:p>
            <a:endParaRPr lang="en-US" sz="3200" b="1" dirty="0" smtClean="0"/>
          </a:p>
          <a:p>
            <a:endParaRPr lang="en-US" dirty="0"/>
          </a:p>
        </p:txBody>
      </p:sp>
      <p:pic>
        <p:nvPicPr>
          <p:cNvPr id="6148" name="Picture 4" descr="http://static.oprah.com/images/o2/201608/201608-omag-Baltimore-School-Meditation-450x450.jpg"/>
          <p:cNvPicPr>
            <a:picLocks noChangeAspect="1" noChangeArrowheads="1"/>
          </p:cNvPicPr>
          <p:nvPr/>
        </p:nvPicPr>
        <p:blipFill>
          <a:blip r:embed="rId3" cstate="print"/>
          <a:srcRect/>
          <a:stretch>
            <a:fillRect/>
          </a:stretch>
        </p:blipFill>
        <p:spPr bwMode="auto">
          <a:xfrm>
            <a:off x="4648200" y="1600200"/>
            <a:ext cx="4343400" cy="2514600"/>
          </a:xfrm>
          <a:prstGeom prst="rect">
            <a:avLst/>
          </a:prstGeom>
          <a:noFill/>
        </p:spPr>
      </p:pic>
      <p:pic>
        <p:nvPicPr>
          <p:cNvPr id="8" name="Picture 4" descr="http://www.catie.ca/sites/default/files/final_doctor_patient_b.jpg"/>
          <p:cNvPicPr>
            <a:picLocks noChangeAspect="1" noChangeArrowheads="1"/>
          </p:cNvPicPr>
          <p:nvPr/>
        </p:nvPicPr>
        <p:blipFill>
          <a:blip r:embed="rId4" cstate="print"/>
          <a:srcRect/>
          <a:stretch>
            <a:fillRect/>
          </a:stretch>
        </p:blipFill>
        <p:spPr bwMode="auto">
          <a:xfrm>
            <a:off x="152400" y="1600200"/>
            <a:ext cx="4343400" cy="2514600"/>
          </a:xfrm>
          <a:prstGeom prst="rect">
            <a:avLst/>
          </a:prstGeom>
          <a:noFill/>
        </p:spPr>
      </p:pic>
      <p:pic>
        <p:nvPicPr>
          <p:cNvPr id="9" name="Picture 2" descr="https://activerain-store.s3.amazonaws.com/image_store/uploads/6/0/1/2/8/ar12514299282106.jpg"/>
          <p:cNvPicPr>
            <a:picLocks noChangeAspect="1" noChangeArrowheads="1"/>
          </p:cNvPicPr>
          <p:nvPr/>
        </p:nvPicPr>
        <p:blipFill>
          <a:blip r:embed="rId5" cstate="print"/>
          <a:srcRect/>
          <a:stretch>
            <a:fillRect/>
          </a:stretch>
        </p:blipFill>
        <p:spPr bwMode="auto">
          <a:xfrm>
            <a:off x="4800600" y="4191000"/>
            <a:ext cx="4191000" cy="2392363"/>
          </a:xfrm>
          <a:prstGeom prst="rect">
            <a:avLst/>
          </a:prstGeom>
          <a:noFill/>
        </p:spPr>
      </p:pic>
      <p:pic>
        <p:nvPicPr>
          <p:cNvPr id="49154" name="Picture 2" descr="http://www.chopra.com/sites/default/files/field/image/journaling-exercise-end-of-year-reflections.jpg"/>
          <p:cNvPicPr>
            <a:picLocks noChangeAspect="1" noChangeArrowheads="1"/>
          </p:cNvPicPr>
          <p:nvPr/>
        </p:nvPicPr>
        <p:blipFill>
          <a:blip r:embed="rId6" cstate="print"/>
          <a:srcRect/>
          <a:stretch>
            <a:fillRect/>
          </a:stretch>
        </p:blipFill>
        <p:spPr bwMode="auto">
          <a:xfrm>
            <a:off x="152400" y="4191000"/>
            <a:ext cx="4495800" cy="23622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371600"/>
          </a:xfrm>
          <a:prstGeom prst="rect">
            <a:avLst/>
          </a:prstGeom>
          <a:solidFill>
            <a:srgbClr val="0000FF"/>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mj-lt"/>
              <a:ea typeface="+mj-ea"/>
              <a:cs typeface="+mj-cs"/>
            </a:endParaRPr>
          </a:p>
        </p:txBody>
      </p:sp>
      <p:pic>
        <p:nvPicPr>
          <p:cNvPr id="46084" name="Picture 4" descr="http://thehealingspacecincinnati.org/wp-content/uploads/EMDR.jpg"/>
          <p:cNvPicPr>
            <a:picLocks noChangeAspect="1" noChangeArrowheads="1"/>
          </p:cNvPicPr>
          <p:nvPr/>
        </p:nvPicPr>
        <p:blipFill>
          <a:blip r:embed="rId3" cstate="print"/>
          <a:srcRect/>
          <a:stretch>
            <a:fillRect/>
          </a:stretch>
        </p:blipFill>
        <p:spPr bwMode="auto">
          <a:xfrm>
            <a:off x="5181600" y="1371600"/>
            <a:ext cx="3733800" cy="2514600"/>
          </a:xfrm>
          <a:prstGeom prst="rect">
            <a:avLst/>
          </a:prstGeom>
          <a:noFill/>
        </p:spPr>
      </p:pic>
      <p:sp>
        <p:nvSpPr>
          <p:cNvPr id="4" name="Title 3"/>
          <p:cNvSpPr>
            <a:spLocks noGrp="1"/>
          </p:cNvSpPr>
          <p:nvPr>
            <p:ph type="title"/>
          </p:nvPr>
        </p:nvSpPr>
        <p:spPr>
          <a:xfrm>
            <a:off x="0" y="274638"/>
            <a:ext cx="9144000" cy="1096962"/>
          </a:xfrm>
        </p:spPr>
        <p:txBody>
          <a:bodyPr>
            <a:noAutofit/>
          </a:bodyPr>
          <a:lstStyle/>
          <a:p>
            <a:r>
              <a:rPr lang="en-US" sz="4000" dirty="0" smtClean="0">
                <a:solidFill>
                  <a:schemeClr val="bg1"/>
                </a:solidFill>
              </a:rPr>
              <a:t>Trauma Specific </a:t>
            </a:r>
            <a:r>
              <a:rPr lang="en-US" sz="4000" dirty="0" smtClean="0">
                <a:solidFill>
                  <a:schemeClr val="bg1"/>
                </a:solidFill>
              </a:rPr>
              <a:t>Treatment for </a:t>
            </a:r>
            <a:r>
              <a:rPr lang="en-US" sz="4000" dirty="0" err="1" smtClean="0">
                <a:solidFill>
                  <a:schemeClr val="bg1"/>
                </a:solidFill>
              </a:rPr>
              <a:t>Neuromodulation</a:t>
            </a:r>
            <a:endParaRPr lang="en-US" sz="4000" dirty="0">
              <a:solidFill>
                <a:schemeClr val="bg1"/>
              </a:solidFill>
            </a:endParaRPr>
          </a:p>
        </p:txBody>
      </p:sp>
      <p:sp>
        <p:nvSpPr>
          <p:cNvPr id="5" name="Footer Placeholder 4"/>
          <p:cNvSpPr>
            <a:spLocks noGrp="1"/>
          </p:cNvSpPr>
          <p:nvPr>
            <p:ph type="ftr" sz="quarter" idx="11"/>
          </p:nvPr>
        </p:nvSpPr>
        <p:spPr>
          <a:xfrm>
            <a:off x="152400" y="6356350"/>
            <a:ext cx="8686800" cy="365125"/>
          </a:xfrm>
        </p:spPr>
        <p:txBody>
          <a:bodyPr/>
          <a:lstStyle/>
          <a:p>
            <a:r>
              <a:rPr lang="en-US" dirty="0" smtClean="0">
                <a:hlinkClick r:id="rId4"/>
              </a:rPr>
              <a:t>https://www.clearmindsemichigan.com/  http://thehealingspacecincinnati.org/wp-content/uploads/EMDR.jpg</a:t>
            </a:r>
            <a:r>
              <a:rPr lang="en-US" dirty="0" smtClean="0"/>
              <a:t>, https://deadhomersociety.com/</a:t>
            </a:r>
            <a:endParaRPr lang="en-US" dirty="0"/>
          </a:p>
        </p:txBody>
      </p:sp>
      <p:pic>
        <p:nvPicPr>
          <p:cNvPr id="4098" name="Picture 2" descr="https://hypguru.com/wp-content/uploads/2015/09/Does-Hypnosis-Work-Hypguru.jpg"/>
          <p:cNvPicPr>
            <a:picLocks noChangeAspect="1" noChangeArrowheads="1"/>
          </p:cNvPicPr>
          <p:nvPr/>
        </p:nvPicPr>
        <p:blipFill>
          <a:blip r:embed="rId5" cstate="print"/>
          <a:srcRect/>
          <a:stretch>
            <a:fillRect/>
          </a:stretch>
        </p:blipFill>
        <p:spPr bwMode="auto">
          <a:xfrm>
            <a:off x="2285999" y="3886200"/>
            <a:ext cx="5257801" cy="2362200"/>
          </a:xfrm>
          <a:prstGeom prst="rect">
            <a:avLst/>
          </a:prstGeom>
          <a:noFill/>
        </p:spPr>
      </p:pic>
      <p:pic>
        <p:nvPicPr>
          <p:cNvPr id="9" name="Picture 4" descr="https://www.clearmindsemichigan.com/wp-content/uploads/brain-cap-illustration.png"/>
          <p:cNvPicPr>
            <a:picLocks noChangeAspect="1" noChangeArrowheads="1"/>
          </p:cNvPicPr>
          <p:nvPr/>
        </p:nvPicPr>
        <p:blipFill>
          <a:blip r:embed="rId6" cstate="print"/>
          <a:srcRect/>
          <a:stretch>
            <a:fillRect/>
          </a:stretch>
        </p:blipFill>
        <p:spPr bwMode="auto">
          <a:xfrm>
            <a:off x="762000" y="1524000"/>
            <a:ext cx="3276600" cy="24384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71282"/>
          </a:xfrm>
          <a:solidFill>
            <a:srgbClr val="0000FF"/>
          </a:solidFill>
        </p:spPr>
        <p:txBody>
          <a:bodyPr>
            <a:noAutofit/>
          </a:bodyPr>
          <a:lstStyle/>
          <a:p>
            <a:r>
              <a:rPr lang="en-US" sz="3200" dirty="0" smtClean="0">
                <a:solidFill>
                  <a:srgbClr val="FFFFFF"/>
                </a:solidFill>
              </a:rPr>
              <a:t>Prevention &amp; Treatment Save Money (and Lives)!</a:t>
            </a:r>
            <a:br>
              <a:rPr lang="en-US" sz="3200" dirty="0" smtClean="0">
                <a:solidFill>
                  <a:srgbClr val="FFFFFF"/>
                </a:solidFill>
              </a:rPr>
            </a:br>
            <a:r>
              <a:rPr lang="en-US" sz="3200" dirty="0" smtClean="0">
                <a:solidFill>
                  <a:srgbClr val="FFFFFF"/>
                </a:solidFill>
              </a:rPr>
              <a:t>Silver Lining—Resilience Trumps ACEs</a:t>
            </a:r>
            <a:endParaRPr lang="en-US" sz="3200" dirty="0">
              <a:solidFill>
                <a:srgbClr val="FFFFFF"/>
              </a:solidFill>
            </a:endParaRPr>
          </a:p>
        </p:txBody>
      </p:sp>
      <p:sp>
        <p:nvSpPr>
          <p:cNvPr id="3" name="Content Placeholder 2"/>
          <p:cNvSpPr>
            <a:spLocks noGrp="1"/>
          </p:cNvSpPr>
          <p:nvPr>
            <p:ph idx="4294967295"/>
          </p:nvPr>
        </p:nvSpPr>
        <p:spPr>
          <a:xfrm>
            <a:off x="0" y="1808163"/>
            <a:ext cx="8229600" cy="45719"/>
          </a:xfrm>
        </p:spPr>
        <p:txBody>
          <a:bodyPr>
            <a:normAutofit fontScale="25000" lnSpcReduction="20000"/>
          </a:bodyPr>
          <a:lstStyle/>
          <a:p>
            <a:pPr>
              <a:spcBef>
                <a:spcPts val="400"/>
              </a:spcBef>
              <a:spcAft>
                <a:spcPts val="1600"/>
              </a:spcAft>
              <a:buNone/>
            </a:pPr>
            <a:endParaRPr lang="en-US" sz="2400" dirty="0" smtClean="0"/>
          </a:p>
        </p:txBody>
      </p:sp>
      <p:pic>
        <p:nvPicPr>
          <p:cNvPr id="326658" name="Picture 2" descr="http://www.memphisdatapartners.org/wp-content/uploads/2015/05/MDP_ROI_May2015.png"/>
          <p:cNvPicPr>
            <a:picLocks noChangeAspect="1" noChangeArrowheads="1"/>
          </p:cNvPicPr>
          <p:nvPr/>
        </p:nvPicPr>
        <p:blipFill>
          <a:blip r:embed="rId2"/>
          <a:srcRect/>
          <a:stretch>
            <a:fillRect/>
          </a:stretch>
        </p:blipFill>
        <p:spPr bwMode="auto">
          <a:xfrm>
            <a:off x="172720" y="1808162"/>
            <a:ext cx="8798560" cy="4887277"/>
          </a:xfrm>
          <a:prstGeom prst="rect">
            <a:avLst/>
          </a:prstGeom>
          <a:noFill/>
        </p:spPr>
      </p:pic>
    </p:spTree>
    <p:extLst>
      <p:ext uri="{BB962C8B-B14F-4D97-AF65-F5344CB8AC3E}">
        <p14:creationId xmlns:p14="http://schemas.microsoft.com/office/powerpoint/2010/main" xmlns="" val="6548819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flipV="1">
            <a:off x="3048000" y="228600"/>
            <a:ext cx="3200400" cy="762000"/>
          </a:xfrm>
        </p:spPr>
        <p:txBody>
          <a:bodyPr>
            <a:normAutofit/>
          </a:bodyPr>
          <a:lstStyle/>
          <a:p>
            <a:endParaRPr lang="en-US" dirty="0"/>
          </a:p>
        </p:txBody>
      </p:sp>
      <p:sp>
        <p:nvSpPr>
          <p:cNvPr id="20" name="Content Placeholder 19"/>
          <p:cNvSpPr>
            <a:spLocks noGrp="1"/>
          </p:cNvSpPr>
          <p:nvPr>
            <p:ph idx="1"/>
          </p:nvPr>
        </p:nvSpPr>
        <p:spPr>
          <a:xfrm>
            <a:off x="533400" y="2971800"/>
            <a:ext cx="8305800" cy="3810000"/>
          </a:xfrm>
        </p:spPr>
        <p:txBody>
          <a:bodyPr>
            <a:noAutofit/>
          </a:bodyPr>
          <a:lstStyle/>
          <a:p>
            <a:r>
              <a:rPr lang="en-US" sz="2400" dirty="0" smtClean="0"/>
              <a:t>ACE and trauma (Individual, Community, Structural and/or Historical) are powerful known determinants of </a:t>
            </a:r>
            <a:r>
              <a:rPr lang="en-US" sz="2400" dirty="0" smtClean="0"/>
              <a:t>health.</a:t>
            </a:r>
            <a:endParaRPr lang="en-US" sz="2400" dirty="0" smtClean="0"/>
          </a:p>
          <a:p>
            <a:r>
              <a:rPr lang="en-US" sz="2400" dirty="0" smtClean="0"/>
              <a:t>ACE/Trauma in the absence of protective factors </a:t>
            </a:r>
            <a:r>
              <a:rPr lang="en-US" sz="2400" dirty="0" smtClean="0"/>
              <a:t>cause </a:t>
            </a:r>
            <a:r>
              <a:rPr lang="en-US" sz="2400" dirty="0" err="1" smtClean="0"/>
              <a:t>neuroinflammation</a:t>
            </a:r>
            <a:r>
              <a:rPr lang="en-US" sz="2400" dirty="0" smtClean="0"/>
              <a:t>, derailment of normal physiology, and </a:t>
            </a:r>
            <a:r>
              <a:rPr lang="en-US" sz="2400" dirty="0" smtClean="0"/>
              <a:t>become embodied </a:t>
            </a:r>
            <a:r>
              <a:rPr lang="en-US" sz="2400" dirty="0" smtClean="0"/>
              <a:t>leading to illness.</a:t>
            </a:r>
            <a:endParaRPr lang="en-US" sz="2400" dirty="0" smtClean="0"/>
          </a:p>
          <a:p>
            <a:r>
              <a:rPr lang="en-US" sz="2400" dirty="0" smtClean="0"/>
              <a:t>Healing practices</a:t>
            </a:r>
            <a:r>
              <a:rPr lang="en-US" sz="2400" dirty="0" smtClean="0"/>
              <a:t>, which </a:t>
            </a:r>
            <a:r>
              <a:rPr lang="en-US" sz="2400" b="1" dirty="0" smtClean="0"/>
              <a:t>create safety, meet basic needs, support self-regulation, and build relationships</a:t>
            </a:r>
            <a:r>
              <a:rPr lang="en-US" sz="2400" dirty="0" smtClean="0"/>
              <a:t>, can prevent and treat the consequences of ACE and </a:t>
            </a:r>
            <a:r>
              <a:rPr lang="en-US" sz="2400" dirty="0" smtClean="0"/>
              <a:t>Trauma</a:t>
            </a:r>
            <a:endParaRPr lang="en-US" sz="2400" b="1" dirty="0"/>
          </a:p>
        </p:txBody>
      </p:sp>
      <p:pic>
        <p:nvPicPr>
          <p:cNvPr id="22" name="Picture 2" descr="https://files.ctctcdn.com/9d0fc499001/b5655f39-127a-4d34-98dd-194212b71a04.jpg"/>
          <p:cNvPicPr>
            <a:picLocks noChangeAspect="1" noChangeArrowheads="1"/>
          </p:cNvPicPr>
          <p:nvPr/>
        </p:nvPicPr>
        <p:blipFill>
          <a:blip r:embed="rId3" cstate="print"/>
          <a:srcRect/>
          <a:stretch>
            <a:fillRect/>
          </a:stretch>
        </p:blipFill>
        <p:spPr bwMode="auto">
          <a:xfrm>
            <a:off x="2438400" y="76200"/>
            <a:ext cx="4495800" cy="29718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1645920"/>
          </a:xfrm>
          <a:prstGeom prst="rect">
            <a:avLst/>
          </a:prstGeom>
          <a:solidFill>
            <a:srgbClr val="0000FF"/>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sz="4800" dirty="0" smtClean="0">
                <a:solidFill>
                  <a:schemeClr val="bg1"/>
                </a:solidFill>
              </a:rPr>
              <a:t>Questions</a:t>
            </a:r>
            <a:endParaRPr lang="en-US" sz="4800" dirty="0">
              <a:solidFill>
                <a:schemeClr val="bg1"/>
              </a:solidFill>
            </a:endParaRPr>
          </a:p>
        </p:txBody>
      </p:sp>
      <p:sp>
        <p:nvSpPr>
          <p:cNvPr id="3" name="Subtitle 2"/>
          <p:cNvSpPr>
            <a:spLocks noGrp="1"/>
          </p:cNvSpPr>
          <p:nvPr>
            <p:ph idx="1"/>
          </p:nvPr>
        </p:nvSpPr>
        <p:spPr>
          <a:xfrm>
            <a:off x="228600" y="1752600"/>
            <a:ext cx="8686800" cy="4373563"/>
          </a:xfrm>
        </p:spPr>
        <p:txBody>
          <a:bodyPr>
            <a:normAutofit fontScale="92500"/>
          </a:bodyPr>
          <a:lstStyle/>
          <a:p>
            <a:pPr algn="ctr">
              <a:buNone/>
            </a:pPr>
            <a:endParaRPr lang="en-US" sz="3600" dirty="0" smtClean="0"/>
          </a:p>
          <a:p>
            <a:pPr algn="ctr">
              <a:buNone/>
            </a:pPr>
            <a:r>
              <a:rPr lang="en-US" sz="3600" dirty="0" smtClean="0"/>
              <a:t>Audrey </a:t>
            </a:r>
            <a:r>
              <a:rPr lang="en-US" sz="3600" dirty="0" err="1" smtClean="0"/>
              <a:t>Stillerman</a:t>
            </a:r>
            <a:r>
              <a:rPr lang="en-US" sz="3600" dirty="0" smtClean="0"/>
              <a:t> MD ABFM ABIHM ABOIM</a:t>
            </a:r>
          </a:p>
          <a:p>
            <a:pPr algn="ctr">
              <a:buNone/>
            </a:pPr>
            <a:r>
              <a:rPr lang="en-US" sz="3600" dirty="0" smtClean="0"/>
              <a:t>UIH Office of Community Engagement</a:t>
            </a:r>
          </a:p>
          <a:p>
            <a:pPr algn="ctr">
              <a:buNone/>
            </a:pPr>
            <a:r>
              <a:rPr lang="en-US" sz="3600" dirty="0" smtClean="0"/>
              <a:t>Center for the Collaborative Study of </a:t>
            </a:r>
          </a:p>
          <a:p>
            <a:pPr algn="ctr">
              <a:buNone/>
            </a:pPr>
            <a:r>
              <a:rPr lang="en-US" sz="3600" dirty="0" smtClean="0"/>
              <a:t>Trauma, Health Equity and Neurobiology</a:t>
            </a:r>
          </a:p>
          <a:p>
            <a:pPr algn="ctr">
              <a:buNone/>
            </a:pPr>
            <a:r>
              <a:rPr lang="en-US" sz="3600" dirty="0" smtClean="0">
                <a:hlinkClick r:id="rId2"/>
              </a:rPr>
              <a:t>ajstille@uic.edu</a:t>
            </a:r>
            <a:endParaRPr lang="en-US" sz="3600" dirty="0" smtClean="0"/>
          </a:p>
          <a:p>
            <a:pPr algn="ctr">
              <a:buNone/>
            </a:pPr>
            <a:r>
              <a:rPr lang="en-US" dirty="0" smtClean="0"/>
              <a:t>312-996-4656</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hlinkClick r:id="rId2"/>
              </a:rPr>
              <a:t>https://</a:t>
            </a:r>
            <a:r>
              <a:rPr lang="en-US" dirty="0" smtClean="0">
                <a:hlinkClick r:id="rId2"/>
              </a:rPr>
              <a:t>www.youtube.com/watch?v=ccKFkcfXx-c</a:t>
            </a:r>
            <a:endParaRPr lang="en-US" dirty="0" smtClean="0"/>
          </a:p>
          <a:p>
            <a:endParaRPr lang="en-US" dirty="0" smtClean="0"/>
          </a:p>
          <a:p>
            <a:r>
              <a:rPr lang="en-US" dirty="0" smtClean="0">
                <a:hlinkClick r:id="rId3"/>
              </a:rPr>
              <a:t>https://</a:t>
            </a:r>
            <a:r>
              <a:rPr lang="en-US" dirty="0" smtClean="0">
                <a:hlinkClick r:id="rId3"/>
              </a:rPr>
              <a:t>www.youtube.com/watch?v=LmVWOe1ky8s</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descr="https://f932acf90b6a7c8d8aee-ed10b3f81fdfcd75244e208b3e9cac2c.ssl.cf2.rackcdn.com/TLOH7ZimUm_1403733032288.jpg?rasterSignature=c247e6fb55ba850f77d3aed26572a947&amp;theme=Volterra&amp;imageFilter=true"/>
          <p:cNvPicPr>
            <a:picLocks noChangeAspect="1" noChangeArrowheads="1"/>
          </p:cNvPicPr>
          <p:nvPr/>
        </p:nvPicPr>
        <p:blipFill>
          <a:blip r:embed="rId2"/>
          <a:srcRect/>
          <a:stretch>
            <a:fillRect/>
          </a:stretch>
        </p:blipFill>
        <p:spPr bwMode="auto">
          <a:xfrm>
            <a:off x="284480" y="152400"/>
            <a:ext cx="8669867" cy="6177280"/>
          </a:xfrm>
          <a:prstGeom prst="rect">
            <a:avLst/>
          </a:prstGeom>
          <a:noFill/>
        </p:spPr>
      </p:pic>
      <p:sp>
        <p:nvSpPr>
          <p:cNvPr id="5" name="Footer Placeholder 4"/>
          <p:cNvSpPr>
            <a:spLocks noGrp="1"/>
          </p:cNvSpPr>
          <p:nvPr>
            <p:ph type="ftr" sz="quarter" idx="11"/>
          </p:nvPr>
        </p:nvSpPr>
        <p:spPr/>
        <p:txBody>
          <a:bodyPr/>
          <a:lstStyle/>
          <a:p>
            <a:r>
              <a:rPr lang="en-US" smtClean="0"/>
              <a:t>www.preventconnect.org</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images.slideplayer.com/22/6402054/slides/slide_15.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images.slideplayer.com/27/8982287/slides/slide_9.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 external file that holds a picture, illustration, etc.&#10;Object name is nihms588841f1.jpg"/>
          <p:cNvPicPr>
            <a:picLocks noChangeAspect="1" noChangeArrowheads="1"/>
          </p:cNvPicPr>
          <p:nvPr/>
        </p:nvPicPr>
        <p:blipFill>
          <a:blip r:embed="rId2" cstate="print"/>
          <a:srcRect/>
          <a:stretch>
            <a:fillRect/>
          </a:stretch>
        </p:blipFill>
        <p:spPr bwMode="auto">
          <a:xfrm>
            <a:off x="0" y="0"/>
            <a:ext cx="9144000" cy="6356350"/>
          </a:xfrm>
          <a:prstGeom prst="rect">
            <a:avLst/>
          </a:prstGeom>
          <a:noFill/>
        </p:spPr>
      </p:pic>
      <p:sp>
        <p:nvSpPr>
          <p:cNvPr id="3" name="Footer Placeholder 2"/>
          <p:cNvSpPr>
            <a:spLocks noGrp="1"/>
          </p:cNvSpPr>
          <p:nvPr>
            <p:ph type="ftr" sz="quarter" idx="11"/>
          </p:nvPr>
        </p:nvSpPr>
        <p:spPr>
          <a:xfrm>
            <a:off x="304800" y="6356350"/>
            <a:ext cx="8408275" cy="365125"/>
          </a:xfrm>
        </p:spPr>
        <p:txBody>
          <a:bodyPr/>
          <a:lstStyle/>
          <a:p>
            <a:r>
              <a:rPr lang="en-US" dirty="0" smtClean="0"/>
              <a:t> </a:t>
            </a:r>
            <a:r>
              <a:rPr lang="en-US" dirty="0" err="1" smtClean="0"/>
              <a:t>Perinatal</a:t>
            </a:r>
            <a:r>
              <a:rPr lang="en-US" dirty="0" smtClean="0"/>
              <a:t> adverse circumstances by mother's exposure to childhood physical, emotional, and sexual abuse from the Nurses' </a:t>
            </a:r>
            <a:r>
              <a:rPr lang="en-US" smtClean="0"/>
              <a:t>Health Study, </a:t>
            </a:r>
            <a:r>
              <a:rPr lang="en-US" dirty="0" smtClean="0"/>
              <a:t> </a:t>
            </a:r>
            <a:r>
              <a:rPr lang="fr-FR" dirty="0" smtClean="0"/>
              <a:t>Roberts et al, JAMA </a:t>
            </a:r>
            <a:r>
              <a:rPr lang="fr-FR" dirty="0" err="1" smtClean="0"/>
              <a:t>Psychiatry</a:t>
            </a:r>
            <a:r>
              <a:rPr lang="fr-FR" dirty="0" smtClean="0"/>
              <a:t>. 2013 May; 70(5): 508–515</a:t>
            </a:r>
            <a:endParaRPr lang="en-US" dirty="0"/>
          </a:p>
        </p:txBody>
      </p:sp>
    </p:spTree>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0000FF"/>
        </a:solidFill>
      </a:spPr>
      <a:bodyPr wrap="square" rtlCol="0">
        <a:spAutoFit/>
      </a:bodyPr>
      <a:lstStyle>
        <a:defPPr algn="ctr">
          <a:defRPr sz="4400" dirty="0" smtClean="0">
            <a:solidFill>
              <a:srgbClr val="FFFFFF"/>
            </a:solidFill>
            <a:latin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20376</TotalTime>
  <Words>3031</Words>
  <Application>Microsoft Office PowerPoint</Application>
  <PresentationFormat>On-screen Show (4:3)</PresentationFormat>
  <Paragraphs>274</Paragraphs>
  <Slides>58</Slides>
  <Notes>25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Developmental Adversity, Neurobiology, Trauma-Informed Care and Resilience</vt:lpstr>
      <vt:lpstr>Slide 2</vt:lpstr>
      <vt:lpstr>Slide 3</vt:lpstr>
      <vt:lpstr>Adversity and Trauma</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Subsequent ACEs Work</vt:lpstr>
      <vt:lpstr>Chicago Longitudinal Study</vt:lpstr>
      <vt:lpstr>The ACE Scale can be Improved by Adding Additional Adversities</vt:lpstr>
      <vt:lpstr>Slide 25</vt:lpstr>
      <vt:lpstr>  </vt:lpstr>
      <vt:lpstr>Slide 27</vt:lpstr>
      <vt:lpstr>Stress</vt:lpstr>
      <vt:lpstr>The Impact of Stress on Physiology</vt:lpstr>
      <vt:lpstr>Brain Regulates Body through  Autonomic Nervous System</vt:lpstr>
      <vt:lpstr>Slide 31</vt:lpstr>
      <vt:lpstr>Slide 32</vt:lpstr>
      <vt:lpstr>Slide 33</vt:lpstr>
      <vt:lpstr>Slide 34</vt:lpstr>
      <vt:lpstr>Secondary Trauma</vt:lpstr>
      <vt:lpstr>Slide 36</vt:lpstr>
      <vt:lpstr>Slide 37</vt:lpstr>
      <vt:lpstr>Neuroplasticity and Resilience</vt:lpstr>
      <vt:lpstr>Building Resilience from the Bottom Up</vt:lpstr>
      <vt:lpstr>1. Change Our Minds for Systems Change</vt:lpstr>
      <vt:lpstr>Slide 41</vt:lpstr>
      <vt:lpstr>Slide 42</vt:lpstr>
      <vt:lpstr>ACEs and the Next Generation</vt:lpstr>
      <vt:lpstr>Slide 44</vt:lpstr>
      <vt:lpstr>Slide 45</vt:lpstr>
      <vt:lpstr>The Path to Becoming a Trauma Informed Organization</vt:lpstr>
      <vt:lpstr> Trauma-Informed Organizations</vt:lpstr>
      <vt:lpstr>Insuring The Basics</vt:lpstr>
      <vt:lpstr>Part 2: From the Beginning to the End Neurodevelopment, Attachment, and Attunement </vt:lpstr>
      <vt:lpstr> To Screen or Not To Screen</vt:lpstr>
      <vt:lpstr>Slide 51</vt:lpstr>
      <vt:lpstr>For Individual Healing,  Support the Mind Body Connection</vt:lpstr>
      <vt:lpstr>Radical Acceptance, Self-Regulation, Creative Self-Expression and Rhythm  Evidence-Based Solutions for Trauma Recovery</vt:lpstr>
      <vt:lpstr>Trauma Specific Treatment for Neuromodulation</vt:lpstr>
      <vt:lpstr>Prevention &amp; Treatment Save Money (and Lives)! Silver Lining—Resilience Trumps ACEs</vt:lpstr>
      <vt:lpstr>Slide 56</vt:lpstr>
      <vt:lpstr>Questions</vt:lpstr>
      <vt:lpstr>Slide 58</vt:lpstr>
    </vt:vector>
  </TitlesOfParts>
  <Company>UNC Department of Pscyhiatry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Opportunities to change the outcomes of traumatized children (Draft Narrative)</dc:title>
  <dc:creator>Frank Putnam</dc:creator>
  <cp:lastModifiedBy>Audrey</cp:lastModifiedBy>
  <cp:revision>647</cp:revision>
  <cp:lastPrinted>2015-12-26T18:25:18Z</cp:lastPrinted>
  <dcterms:created xsi:type="dcterms:W3CDTF">2014-09-05T15:32:14Z</dcterms:created>
  <dcterms:modified xsi:type="dcterms:W3CDTF">2017-11-02T15:48:48Z</dcterms:modified>
</cp:coreProperties>
</file>