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5"/>
  </p:notesMasterIdLst>
  <p:sldIdLst>
    <p:sldId id="257" r:id="rId2"/>
    <p:sldId id="553" r:id="rId3"/>
    <p:sldId id="554" r:id="rId4"/>
    <p:sldId id="555" r:id="rId5"/>
    <p:sldId id="567" r:id="rId6"/>
    <p:sldId id="568" r:id="rId7"/>
    <p:sldId id="393" r:id="rId8"/>
    <p:sldId id="578" r:id="rId9"/>
    <p:sldId id="381" r:id="rId10"/>
    <p:sldId id="601" r:id="rId11"/>
    <p:sldId id="570" r:id="rId12"/>
    <p:sldId id="376" r:id="rId13"/>
    <p:sldId id="33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44717847769032E-2"/>
          <c:y val="0.13760949803149605"/>
          <c:w val="0.85472194881889763"/>
          <c:h val="0.68998203740157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10.4</c:v>
                </c:pt>
                <c:pt idx="1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3-4802-90BB-71B3F1086F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Illinois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10.7</c:v>
                </c:pt>
                <c:pt idx="1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B3-4802-90BB-71B3F1086F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Chicago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15.5</c:v>
                </c:pt>
                <c:pt idx="1">
                  <c:v>26.7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B3-4802-90BB-71B3F1086F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6306280"/>
        <c:axId val="496306672"/>
      </c:barChart>
      <c:catAx>
        <c:axId val="496306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306672"/>
        <c:crosses val="autoZero"/>
        <c:auto val="1"/>
        <c:lblAlgn val="ctr"/>
        <c:lblOffset val="100"/>
        <c:noMultiLvlLbl val="0"/>
      </c:catAx>
      <c:valAx>
        <c:axId val="49630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306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39632545931757"/>
          <c:y val="0.89204625984251973"/>
          <c:w val="0.65120734908136479"/>
          <c:h val="0.107953740157480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05774278215221E-2"/>
          <c:y val="2.0890748031496063E-2"/>
          <c:w val="0.91436089238845142"/>
          <c:h val="0.66192224409448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 Opioids</c:v>
                </c:pt>
                <c:pt idx="1">
                  <c:v>Heroin</c:v>
                </c:pt>
                <c:pt idx="2">
                  <c:v>Fentanyl</c:v>
                </c:pt>
                <c:pt idx="3">
                  <c:v>Opioid Pain Relievers</c:v>
                </c:pt>
                <c:pt idx="4">
                  <c:v>Methadone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15.5</c:v>
                </c:pt>
                <c:pt idx="1">
                  <c:v>12.4</c:v>
                </c:pt>
                <c:pt idx="2">
                  <c:v>2.7</c:v>
                </c:pt>
                <c:pt idx="3">
                  <c:v>1.1000000000000001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00-4D8E-B0AD-AFAB6EB74B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All Opioids</c:v>
                </c:pt>
                <c:pt idx="1">
                  <c:v>Heroin</c:v>
                </c:pt>
                <c:pt idx="2">
                  <c:v>Fentanyl</c:v>
                </c:pt>
                <c:pt idx="3">
                  <c:v>Opioid Pain Relievers</c:v>
                </c:pt>
                <c:pt idx="4">
                  <c:v>Methadone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26.7</c:v>
                </c:pt>
                <c:pt idx="1">
                  <c:v>17.7</c:v>
                </c:pt>
                <c:pt idx="2">
                  <c:v>15.1</c:v>
                </c:pt>
                <c:pt idx="3">
                  <c:v>1.4</c:v>
                </c:pt>
                <c:pt idx="4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00-4D8E-B0AD-AFAB6EB74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6980960"/>
        <c:axId val="616981288"/>
      </c:barChart>
      <c:catAx>
        <c:axId val="61698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981288"/>
        <c:crosses val="autoZero"/>
        <c:auto val="1"/>
        <c:lblAlgn val="ctr"/>
        <c:lblOffset val="100"/>
        <c:noMultiLvlLbl val="0"/>
      </c:catAx>
      <c:valAx>
        <c:axId val="616981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98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545029527559057"/>
          <c:y val="0.85040942628243854"/>
          <c:w val="0.22143362033063652"/>
          <c:h val="8.4527692648633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17283950617284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808-42AB-93C5-C7B7A347928B}"/>
                </c:ext>
              </c:extLst>
            </c:dLbl>
            <c:dLbl>
              <c:idx val="1"/>
              <c:layout>
                <c:manualLayout>
                  <c:x val="-1.6460905349794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808-42AB-93C5-C7B7A347928B}"/>
                </c:ext>
              </c:extLst>
            </c:dLbl>
            <c:dLbl>
              <c:idx val="2"/>
              <c:layout>
                <c:manualLayout>
                  <c:x val="-1.4403292181069959E-2"/>
                  <c:y val="-6.673933369026235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808-42AB-93C5-C7B7A347928B}"/>
                </c:ext>
              </c:extLst>
            </c:dLbl>
            <c:dLbl>
              <c:idx val="3"/>
              <c:layout>
                <c:manualLayout>
                  <c:x val="-1.02880658436214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808-42AB-93C5-C7B7A347928B}"/>
                </c:ext>
              </c:extLst>
            </c:dLbl>
            <c:dLbl>
              <c:idx val="4"/>
              <c:layout>
                <c:manualLayout>
                  <c:x val="-1.0288065843621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808-42AB-93C5-C7B7A347928B}"/>
                </c:ext>
              </c:extLst>
            </c:dLbl>
            <c:dLbl>
              <c:idx val="5"/>
              <c:layout>
                <c:manualLayout>
                  <c:x val="-8.230452674897271E-3"/>
                  <c:y val="3.64036934556764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808-42AB-93C5-C7B7A34792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9.3000000000000007</c:v>
                </c:pt>
                <c:pt idx="1">
                  <c:v>25.9</c:v>
                </c:pt>
                <c:pt idx="2">
                  <c:v>24.1</c:v>
                </c:pt>
                <c:pt idx="3">
                  <c:v>21.2</c:v>
                </c:pt>
                <c:pt idx="4">
                  <c:v>15.2</c:v>
                </c:pt>
                <c:pt idx="5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7F-47D3-9000-E4D61EA3D5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Chicago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10.6</c:v>
                </c:pt>
                <c:pt idx="1">
                  <c:v>29.3</c:v>
                </c:pt>
                <c:pt idx="2">
                  <c:v>39.700000000000003</c:v>
                </c:pt>
                <c:pt idx="3">
                  <c:v>67.599999999999994</c:v>
                </c:pt>
                <c:pt idx="4">
                  <c:v>55.9</c:v>
                </c:pt>
                <c:pt idx="5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7F-47D3-9000-E4D61EA3D5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65-74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A77F-47D3-9000-E4D61EA3D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6307456"/>
        <c:axId val="496307848"/>
      </c:barChart>
      <c:catAx>
        <c:axId val="49630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307848"/>
        <c:crosses val="autoZero"/>
        <c:auto val="1"/>
        <c:lblAlgn val="ctr"/>
        <c:lblOffset val="100"/>
        <c:noMultiLvlLbl val="0"/>
      </c:catAx>
      <c:valAx>
        <c:axId val="496307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30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69749943294125261"/>
          <c:y val="0.93082954271514795"/>
          <c:w val="0.30250056705874728"/>
          <c:h val="6.9170595649658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8.5</c:v>
                </c:pt>
                <c:pt idx="1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A5-4886-B019-80ADF5D5D1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Chicago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13.3</c:v>
                </c:pt>
                <c:pt idx="1">
                  <c:v>40.799999999999997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A5-4886-B019-80ADF5D5D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2723032"/>
        <c:axId val="782723424"/>
      </c:barChart>
      <c:catAx>
        <c:axId val="78272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723424"/>
        <c:crosses val="autoZero"/>
        <c:auto val="1"/>
        <c:lblAlgn val="ctr"/>
        <c:lblOffset val="100"/>
        <c:noMultiLvlLbl val="0"/>
      </c:catAx>
      <c:valAx>
        <c:axId val="78272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723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Non-Hispanic African American</c:v>
                </c:pt>
                <c:pt idx="1">
                  <c:v>Non-Hispanic White</c:v>
                </c:pt>
                <c:pt idx="2">
                  <c:v>Hispanic/Latino</c:v>
                </c:pt>
                <c:pt idx="3">
                  <c:v>Non-Hispanic Asian/Pacific Islander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10.3</c:v>
                </c:pt>
                <c:pt idx="1">
                  <c:v>17.5</c:v>
                </c:pt>
                <c:pt idx="2">
                  <c:v>6.1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85-499C-BEB4-093413C8C7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Chicago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Non-Hispanic African American</c:v>
                </c:pt>
                <c:pt idx="1">
                  <c:v>Non-Hispanic White</c:v>
                </c:pt>
                <c:pt idx="2">
                  <c:v>Hispanic/Latino</c:v>
                </c:pt>
                <c:pt idx="3">
                  <c:v>Non-Hispanic Asian/Pacific Islander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39.299999999999997</c:v>
                </c:pt>
                <c:pt idx="1">
                  <c:v>25.1</c:v>
                </c:pt>
                <c:pt idx="2">
                  <c:v>16.5</c:v>
                </c:pt>
                <c:pt idx="3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85-499C-BEB4-093413C8C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2724208"/>
        <c:axId val="633427456"/>
      </c:barChart>
      <c:catAx>
        <c:axId val="78272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427456"/>
        <c:crosses val="autoZero"/>
        <c:auto val="1"/>
        <c:lblAlgn val="ctr"/>
        <c:lblOffset val="100"/>
        <c:noMultiLvlLbl val="0"/>
      </c:catAx>
      <c:valAx>
        <c:axId val="63342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2724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056398042837232"/>
          <c:y val="0.82075474477326649"/>
          <c:w val="0.33887187712647032"/>
          <c:h val="9.6934957778411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F4162-7790-4077-B84E-F7397AF2A25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63F64-D8C4-4425-A5ED-E1D492480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7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states but MO have PDMP.  Missouri passed legislation in April 2017 to adopt state PDMP.</a:t>
            </a:r>
          </a:p>
          <a:p>
            <a:endParaRPr lang="en-US" dirty="0"/>
          </a:p>
          <a:p>
            <a:r>
              <a:rPr lang="en-US" dirty="0"/>
              <a:t>Several states have enacted legislation that will limit the number/day supply of opioids that can be prescribed (NJ, NY, MA, etc.  NJ limits to 5 day supply)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23ED9-99A4-4E9E-9684-8F677A7DADD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91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2"/>
            <a:ext cx="9440035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5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7434-A541-4EE6-9016-53224E54C20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17EE-BA4B-4FBC-949B-E980C1B34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1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94" y="540085"/>
            <a:ext cx="10208013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7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34956" y="695011"/>
            <a:ext cx="9714133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3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7434-A541-4EE6-9016-53224E54C20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17EE-BA4B-4FBC-949B-E980C1B34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3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3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7434-A541-4EE6-9016-53224E54C20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17EE-BA4B-4FBC-949B-E980C1B34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94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4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7434-A541-4EE6-9016-53224E54C20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17EE-BA4B-4FBC-949B-E980C1B34A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87391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37812" y="293324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658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126944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6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7434-A541-4EE6-9016-53224E54C20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17EE-BA4B-4FBC-949B-E980C1B34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21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7434-A541-4EE6-9016-53224E54C20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17EE-BA4B-4FBC-949B-E980C1B34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25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86" y="1826045"/>
            <a:ext cx="3372061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751" y="1826045"/>
            <a:ext cx="3372061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20" y="1826045"/>
            <a:ext cx="3372061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7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4" y="4480369"/>
            <a:ext cx="3302337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7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7434-A541-4EE6-9016-53224E54C20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17EE-BA4B-4FBC-949B-E980C1B34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62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7434-A541-4EE6-9016-53224E54C20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17EE-BA4B-4FBC-949B-E980C1B34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0" y="609601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601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7434-A541-4EE6-9016-53224E54C20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17EE-BA4B-4FBC-949B-E980C1B34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6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1074400" cy="4648200"/>
          </a:xfrm>
        </p:spPr>
        <p:txBody>
          <a:bodyPr/>
          <a:lstStyle>
            <a:lvl1pPr>
              <a:buClr>
                <a:srgbClr val="B20838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>
              <a:buClr>
                <a:srgbClr val="B20838"/>
              </a:buClr>
              <a:buFont typeface="Courier New" pitchFamily="49" charset="0"/>
              <a:buChar char="o"/>
              <a:defRPr sz="2400">
                <a:solidFill>
                  <a:schemeClr val="tx1"/>
                </a:solidFill>
              </a:defRPr>
            </a:lvl2pPr>
            <a:lvl3pPr>
              <a:buClr>
                <a:srgbClr val="B20838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>
              <a:buClr>
                <a:srgbClr val="B20838"/>
              </a:buCl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Clr>
                <a:srgbClr val="B20838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1528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6/24/2019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2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7434-A541-4EE6-9016-53224E54C20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17EE-BA4B-4FBC-949B-E980C1B34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02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072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671637"/>
            <a:ext cx="12192000" cy="213836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7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609600" y="4189445"/>
            <a:ext cx="10972800" cy="4311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Presenter’s Name Here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620552"/>
            <a:ext cx="109728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Presenter’s Affiliation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8EEA96-9023-454B-9B1F-FF82F19060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3212" y="400145"/>
            <a:ext cx="2875267" cy="85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64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671637"/>
            <a:ext cx="12192000" cy="213836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7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609600" y="4189445"/>
            <a:ext cx="5486400" cy="4311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Presenter’s Name Here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620552"/>
            <a:ext cx="54864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Presenter’s Affiliation Here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4620552"/>
            <a:ext cx="54864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Presenter’s Affiliation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4189413"/>
            <a:ext cx="5486400" cy="431800"/>
          </a:xfrm>
          <a:prstGeom prst="rect">
            <a:avLst/>
          </a:prstGeom>
        </p:spPr>
        <p:txBody>
          <a:bodyPr anchor="ctr"/>
          <a:lstStyle>
            <a:lvl1pPr marL="0" marR="0" indent="0" algn="l" defTabSz="457189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2"/>
                </a:solidFill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Presenter’s Name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7864CF-0CAC-504A-A8E3-8CFB47DC9D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3212" y="400145"/>
            <a:ext cx="2875267" cy="85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99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671637"/>
            <a:ext cx="12192000" cy="213836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078386"/>
            <a:ext cx="10972800" cy="18375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Subtext here</a:t>
            </a:r>
          </a:p>
        </p:txBody>
      </p:sp>
    </p:spTree>
    <p:extLst>
      <p:ext uri="{BB962C8B-B14F-4D97-AF65-F5344CB8AC3E}">
        <p14:creationId xmlns:p14="http://schemas.microsoft.com/office/powerpoint/2010/main" val="1068346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347959"/>
            <a:ext cx="12192000" cy="1069680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324602"/>
            <a:ext cx="12192000" cy="533399"/>
          </a:xfrm>
          <a:prstGeom prst="rect">
            <a:avLst/>
          </a:prstGeom>
        </p:spPr>
        <p:txBody>
          <a:bodyPr lIns="274320" tIns="137160" rIns="274320" bIns="137160" anchor="b"/>
          <a:lstStyle>
            <a:lvl1pPr marL="0" indent="0">
              <a:buNone/>
              <a:defRPr sz="1400" b="1" baseline="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  <a:lvl2pPr marL="395278" indent="0">
              <a:buNone/>
              <a:defRPr sz="1400" b="1"/>
            </a:lvl2pPr>
            <a:lvl3pPr marL="801668" indent="0">
              <a:buNone/>
              <a:defRPr sz="1400" b="1"/>
            </a:lvl3pPr>
            <a:lvl4pPr marL="1196945" indent="0">
              <a:buNone/>
              <a:defRPr sz="1400" b="1"/>
            </a:lvl4pPr>
            <a:lvl5pPr marL="1601747" indent="0">
              <a:buNone/>
              <a:defRPr sz="1400" b="1"/>
            </a:lvl5pPr>
          </a:lstStyle>
          <a:p>
            <a:pPr lvl="0"/>
            <a:r>
              <a:rPr lang="en-US" dirty="0"/>
              <a:t>Reference.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609600" y="1566751"/>
            <a:ext cx="10972800" cy="46398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5230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347959"/>
            <a:ext cx="12192000" cy="1069680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324602"/>
            <a:ext cx="12192000" cy="533399"/>
          </a:xfrm>
          <a:prstGeom prst="rect">
            <a:avLst/>
          </a:prstGeom>
        </p:spPr>
        <p:txBody>
          <a:bodyPr lIns="274320" tIns="137160" rIns="274320" bIns="137160" anchor="b"/>
          <a:lstStyle>
            <a:lvl1pPr marL="0" indent="0">
              <a:buNone/>
              <a:defRPr sz="1400" b="1" baseline="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  <a:lvl2pPr marL="395278" indent="0">
              <a:buNone/>
              <a:defRPr sz="1400" b="1"/>
            </a:lvl2pPr>
            <a:lvl3pPr marL="801668" indent="0">
              <a:buNone/>
              <a:defRPr sz="1400" b="1"/>
            </a:lvl3pPr>
            <a:lvl4pPr marL="1196945" indent="0">
              <a:buNone/>
              <a:defRPr sz="1400" b="1"/>
            </a:lvl4pPr>
            <a:lvl5pPr marL="1601747" indent="0">
              <a:buNone/>
              <a:defRPr sz="1400" b="1"/>
            </a:lvl5pPr>
          </a:lstStyle>
          <a:p>
            <a:pPr lvl="0"/>
            <a:r>
              <a:rPr lang="en-US" dirty="0"/>
              <a:t>Reference.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09600" y="1566752"/>
            <a:ext cx="5497189" cy="46479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5"/>
          </p:nvPr>
        </p:nvSpPr>
        <p:spPr>
          <a:xfrm>
            <a:off x="6106790" y="1566752"/>
            <a:ext cx="5497189" cy="46479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947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347959"/>
            <a:ext cx="12192000" cy="1069680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324602"/>
            <a:ext cx="12192000" cy="533399"/>
          </a:xfrm>
          <a:prstGeom prst="rect">
            <a:avLst/>
          </a:prstGeom>
        </p:spPr>
        <p:txBody>
          <a:bodyPr lIns="274320" tIns="137160" rIns="274320" bIns="137160" anchor="b"/>
          <a:lstStyle>
            <a:lvl1pPr marL="0" indent="0">
              <a:buNone/>
              <a:defRPr sz="1400" b="1" baseline="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  <a:lvl2pPr marL="395278" indent="0">
              <a:buNone/>
              <a:defRPr sz="1400" b="1"/>
            </a:lvl2pPr>
            <a:lvl3pPr marL="801668" indent="0">
              <a:buNone/>
              <a:defRPr sz="1400" b="1"/>
            </a:lvl3pPr>
            <a:lvl4pPr marL="1196945" indent="0">
              <a:buNone/>
              <a:defRPr sz="1400" b="1"/>
            </a:lvl4pPr>
            <a:lvl5pPr marL="1601747" indent="0">
              <a:buNone/>
              <a:defRPr sz="1400" b="1"/>
            </a:lvl5pPr>
          </a:lstStyle>
          <a:p>
            <a:pPr lvl="0"/>
            <a:r>
              <a:rPr lang="en-US" dirty="0"/>
              <a:t>Reference.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09600" y="2192944"/>
            <a:ext cx="5497189" cy="4029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5"/>
          </p:nvPr>
        </p:nvSpPr>
        <p:spPr>
          <a:xfrm>
            <a:off x="6106790" y="2192944"/>
            <a:ext cx="5497189" cy="4029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09600" y="1489540"/>
            <a:ext cx="5496984" cy="7034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06995" y="1489540"/>
            <a:ext cx="5496984" cy="7034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8372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347959"/>
            <a:ext cx="12192000" cy="1069680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324602"/>
            <a:ext cx="12192000" cy="533399"/>
          </a:xfrm>
          <a:prstGeom prst="rect">
            <a:avLst/>
          </a:prstGeom>
        </p:spPr>
        <p:txBody>
          <a:bodyPr lIns="274320" tIns="137160" rIns="274320" bIns="137160" anchor="b"/>
          <a:lstStyle>
            <a:lvl1pPr marL="0" indent="0">
              <a:buNone/>
              <a:defRPr sz="1400" b="1" baseline="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  <a:lvl2pPr marL="395278" indent="0">
              <a:buNone/>
              <a:defRPr sz="1400" b="1"/>
            </a:lvl2pPr>
            <a:lvl3pPr marL="801668" indent="0">
              <a:buNone/>
              <a:defRPr sz="1400" b="1"/>
            </a:lvl3pPr>
            <a:lvl4pPr marL="1196945" indent="0">
              <a:buNone/>
              <a:defRPr sz="1400" b="1"/>
            </a:lvl4pPr>
            <a:lvl5pPr marL="1601747" indent="0">
              <a:buNone/>
              <a:defRPr sz="1400" b="1"/>
            </a:lvl5pPr>
          </a:lstStyle>
          <a:p>
            <a:pPr lvl="0"/>
            <a:r>
              <a:rPr lang="en-US" dirty="0"/>
              <a:t>Reference.</a:t>
            </a:r>
          </a:p>
        </p:txBody>
      </p:sp>
    </p:spTree>
    <p:extLst>
      <p:ext uri="{BB962C8B-B14F-4D97-AF65-F5344CB8AC3E}">
        <p14:creationId xmlns:p14="http://schemas.microsoft.com/office/powerpoint/2010/main" val="744393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324602"/>
            <a:ext cx="12192000" cy="533399"/>
          </a:xfrm>
          <a:prstGeom prst="rect">
            <a:avLst/>
          </a:prstGeom>
        </p:spPr>
        <p:txBody>
          <a:bodyPr lIns="274320" tIns="137160" rIns="274320" bIns="137160" anchor="b"/>
          <a:lstStyle>
            <a:lvl1pPr marL="0" indent="0">
              <a:buNone/>
              <a:defRPr sz="1400" b="1" baseline="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  <a:lvl2pPr marL="395278" indent="0">
              <a:buNone/>
              <a:defRPr sz="1400" b="1"/>
            </a:lvl2pPr>
            <a:lvl3pPr marL="801668" indent="0">
              <a:buNone/>
              <a:defRPr sz="1400" b="1"/>
            </a:lvl3pPr>
            <a:lvl4pPr marL="1196945" indent="0">
              <a:buNone/>
              <a:defRPr sz="1400" b="1"/>
            </a:lvl4pPr>
            <a:lvl5pPr marL="1601747" indent="0">
              <a:buNone/>
              <a:defRPr sz="1400" b="1"/>
            </a:lvl5pPr>
          </a:lstStyle>
          <a:p>
            <a:pPr lvl="0"/>
            <a:r>
              <a:rPr lang="en-US" dirty="0"/>
              <a:t>Reference.</a:t>
            </a:r>
          </a:p>
        </p:txBody>
      </p:sp>
    </p:spTree>
    <p:extLst>
      <p:ext uri="{BB962C8B-B14F-4D97-AF65-F5344CB8AC3E}">
        <p14:creationId xmlns:p14="http://schemas.microsoft.com/office/powerpoint/2010/main" val="1990815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324602"/>
            <a:ext cx="12192000" cy="533399"/>
          </a:xfrm>
          <a:prstGeom prst="rect">
            <a:avLst/>
          </a:prstGeom>
        </p:spPr>
        <p:txBody>
          <a:bodyPr lIns="274320" tIns="137160" rIns="274320" bIns="137160" anchor="b"/>
          <a:lstStyle>
            <a:lvl1pPr marL="0" indent="0">
              <a:buNone/>
              <a:defRPr sz="1400" b="1" baseline="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  <a:lvl2pPr marL="395278" indent="0">
              <a:buNone/>
              <a:defRPr sz="1400" b="1"/>
            </a:lvl2pPr>
            <a:lvl3pPr marL="801668" indent="0">
              <a:buNone/>
              <a:defRPr sz="1400" b="1"/>
            </a:lvl3pPr>
            <a:lvl4pPr marL="1196945" indent="0">
              <a:buNone/>
              <a:defRPr sz="1400" b="1"/>
            </a:lvl4pPr>
            <a:lvl5pPr marL="1601747" indent="0">
              <a:buNone/>
              <a:defRPr sz="1400" b="1"/>
            </a:lvl5pPr>
          </a:lstStyle>
          <a:p>
            <a:pPr lvl="0"/>
            <a:r>
              <a:rPr lang="en-US" dirty="0"/>
              <a:t>Reference.</a:t>
            </a:r>
          </a:p>
        </p:txBody>
      </p:sp>
    </p:spTree>
    <p:extLst>
      <p:ext uri="{BB962C8B-B14F-4D97-AF65-F5344CB8AC3E}">
        <p14:creationId xmlns:p14="http://schemas.microsoft.com/office/powerpoint/2010/main" val="101009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761069"/>
            <a:ext cx="9590551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3589879"/>
            <a:ext cx="9590551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7434-A541-4EE6-9016-53224E54C20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17EE-BA4B-4FBC-949B-E980C1B34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2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671637"/>
            <a:ext cx="12192000" cy="213836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40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Q&amp;A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E27A52-0FA5-C741-ABEB-4D13352EE3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3212" y="400145"/>
            <a:ext cx="2875267" cy="85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6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46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7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3" y="1732451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7434-A541-4EE6-9016-53224E54C20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17EE-BA4B-4FBC-949B-E980C1B34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1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4" y="1770324"/>
            <a:ext cx="5049897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661" y="1770324"/>
            <a:ext cx="5049897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9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6"/>
            <a:ext cx="4895331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9"/>
            <a:ext cx="4895331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7434-A541-4EE6-9016-53224E54C20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17EE-BA4B-4FBC-949B-E980C1B34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2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7434-A541-4EE6-9016-53224E54C20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17EE-BA4B-4FBC-949B-E980C1B34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9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7434-A541-4EE6-9016-53224E54C20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17EE-BA4B-4FBC-949B-E980C1B34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7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7434-A541-4EE6-9016-53224E54C20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17EE-BA4B-4FBC-949B-E980C1B34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9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983" y="609923"/>
            <a:ext cx="4570861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923"/>
            <a:ext cx="5232901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35638" y="743989"/>
            <a:ext cx="4220500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9261"/>
            <a:ext cx="5232901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7434-A541-4EE6-9016-53224E54C20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17EE-BA4B-4FBC-949B-E980C1B34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7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51"/>
            <a:ext cx="10353763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3987434-A541-4EE6-9016-53224E54C203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7" y="5883277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7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FD217EE-BA4B-4FBC-949B-E980C1B34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52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61" r:id="rId20"/>
    <p:sldLayoutId id="2147483662" r:id="rId21"/>
    <p:sldLayoutId id="2147483663" r:id="rId22"/>
    <p:sldLayoutId id="2147483664" r:id="rId23"/>
    <p:sldLayoutId id="2147483665" r:id="rId24"/>
    <p:sldLayoutId id="2147483666" r:id="rId25"/>
    <p:sldLayoutId id="2147483667" r:id="rId26"/>
    <p:sldLayoutId id="2147483668" r:id="rId27"/>
    <p:sldLayoutId id="2147483669" r:id="rId28"/>
    <p:sldLayoutId id="2147483670" r:id="rId29"/>
    <p:sldLayoutId id="2147483671" r:id="rId30"/>
    <p:sldLayoutId id="2147483673" r:id="rId3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752" y="1729239"/>
            <a:ext cx="8884192" cy="1404449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Reframing the Rhetoric: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i="1" dirty="0"/>
              <a:t>Using evidence in reporting about substance use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5642" y="5070679"/>
            <a:ext cx="6759038" cy="99591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Suzanne Carlberg-Racich, MSPH, PHD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j-lt"/>
              </a:rPr>
              <a:t>Board Member, Health &amp; Medicine Policy Research Group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j-lt"/>
              </a:rPr>
              <a:t>Assistant Professor of Public Health, DePaul University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j-lt"/>
              </a:rPr>
              <a:t>Director of Research, Chicago Recovery Alliance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D30675-E982-4606-8260-A01CF7C77F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0499"/>
                    </a14:imgEffect>
                    <a14:imgEffect>
                      <a14:saturation sat="376000"/>
                    </a14:imgEffect>
                    <a14:imgEffect>
                      <a14:brightnessContrast contrast="-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702" y="5728446"/>
            <a:ext cx="2637598" cy="792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77A3A3-8CDD-4FD5-9165-7B025B8F8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783" y="5647693"/>
            <a:ext cx="950868" cy="944613"/>
          </a:xfrm>
          <a:prstGeom prst="rect">
            <a:avLst/>
          </a:prstGeom>
        </p:spPr>
      </p:pic>
      <p:pic>
        <p:nvPicPr>
          <p:cNvPr id="1026" name="Picture 2" descr="Health &amp; Medicine Policy Research Group Logo">
            <a:extLst>
              <a:ext uri="{FF2B5EF4-FFF2-40B4-BE49-F238E27FC236}">
                <a16:creationId xmlns:a16="http://schemas.microsoft.com/office/drawing/2014/main" id="{42A3F53B-4F85-463F-8C99-299794B89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41" y="4483907"/>
            <a:ext cx="2821760" cy="90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4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19711-A083-4B91-A97E-D0410EEB1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450" y="229700"/>
            <a:ext cx="5457308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The Importance of Scientific 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92DA9-18B0-47E9-8D30-C8E791E9C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57" y="342900"/>
            <a:ext cx="6117119" cy="4654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8EDF7-80ED-404D-B177-B627DC59B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308" y="1384300"/>
            <a:ext cx="5266635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1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F21F-E992-4C6A-8196-CF50B42BD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2006"/>
            <a:ext cx="10972800" cy="97045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The importance of imaging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2ED573-35FB-4942-95FF-D8266A2C17C7}"/>
              </a:ext>
            </a:extLst>
          </p:cNvPr>
          <p:cNvSpPr txBox="1"/>
          <p:nvPr/>
        </p:nvSpPr>
        <p:spPr>
          <a:xfrm>
            <a:off x="2479465" y="5366399"/>
            <a:ext cx="72330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This is how I’m viewed by the people I’m talking to.</a:t>
            </a:r>
          </a:p>
          <a:p>
            <a:pPr algn="ctr"/>
            <a:r>
              <a:rPr lang="en-US" sz="2800" i="1" dirty="0"/>
              <a:t>This is how I perceive you perceiving me.</a:t>
            </a:r>
          </a:p>
          <a:p>
            <a:pPr algn="ctr"/>
            <a:r>
              <a:rPr lang="en-US" sz="2800" i="1" dirty="0"/>
              <a:t>This isn’t my experience. </a:t>
            </a:r>
          </a:p>
        </p:txBody>
      </p:sp>
    </p:spTree>
    <p:extLst>
      <p:ext uri="{BB962C8B-B14F-4D97-AF65-F5344CB8AC3E}">
        <p14:creationId xmlns:p14="http://schemas.microsoft.com/office/powerpoint/2010/main" val="38499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2454" y="1469695"/>
            <a:ext cx="5345228" cy="5628908"/>
          </a:xfrm>
        </p:spPr>
        <p:txBody>
          <a:bodyPr>
            <a:normAutofit/>
          </a:bodyPr>
          <a:lstStyle/>
          <a:p>
            <a:pPr marL="342891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DEA1FBD-13DF-42FF-A8E7-4EF6E020D25C}"/>
              </a:ext>
            </a:extLst>
          </p:cNvPr>
          <p:cNvSpPr txBox="1">
            <a:spLocks/>
          </p:cNvSpPr>
          <p:nvPr/>
        </p:nvSpPr>
        <p:spPr>
          <a:xfrm>
            <a:off x="662438" y="1377542"/>
            <a:ext cx="6345558" cy="177834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/>
              <a:t>Bridge the Gap of Understanding!</a:t>
            </a:r>
            <a:br>
              <a:rPr lang="en-US" sz="3600" dirty="0"/>
            </a:br>
            <a:r>
              <a:rPr lang="en-US" sz="2700" dirty="0">
                <a:solidFill>
                  <a:schemeClr val="tx1"/>
                </a:solidFill>
              </a:rPr>
              <a:t>I see people misunderstanding us all the time – </a:t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assuming the worst…</a:t>
            </a:r>
            <a:br>
              <a:rPr lang="en-US" sz="27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Get to know us, learn about us, we are the same as you, just dealing with this challenge.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A7EA5D5-75D7-4DD5-9249-2E3E98B31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2006"/>
            <a:ext cx="6546850" cy="97045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The importance of people first</a:t>
            </a:r>
          </a:p>
        </p:txBody>
      </p:sp>
    </p:spTree>
    <p:extLst>
      <p:ext uri="{BB962C8B-B14F-4D97-AF65-F5344CB8AC3E}">
        <p14:creationId xmlns:p14="http://schemas.microsoft.com/office/powerpoint/2010/main" val="225265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47" y="402778"/>
            <a:ext cx="6661463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Public Health Approaches to the Opioid Overdose Epidemic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3A27D-8180-4B2E-9CD7-E0D161D3C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Strategies that Dominate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05872" y="2527300"/>
            <a:ext cx="4876344" cy="326390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Scare tactic-based primary prevention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Safe opioid prescribing &amp; disposal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Pharmaceutical crackdowns &amp; opioid reformulations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Tough love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Getting people “clean” with abstinence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Law enforcement approach</a:t>
            </a:r>
          </a:p>
          <a:p>
            <a:pPr marL="3690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AA9924-0EF9-4D0E-97A2-208E326C18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4967" y="1835256"/>
            <a:ext cx="4891161" cy="544883"/>
          </a:xfrm>
        </p:spPr>
        <p:txBody>
          <a:bodyPr/>
          <a:lstStyle/>
          <a:p>
            <a:r>
              <a:rPr lang="en-US" dirty="0"/>
              <a:t>Strategies that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D14C8-F4C7-4FE0-B918-A731D1D35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0301" y="2527301"/>
            <a:ext cx="4979998" cy="326390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Comprehensive reality-based education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Harm reduction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Overdose Education &amp; Naloxone Distribution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Overdose Prevention Sites / Safer Consumption Spaces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Opioid Agonist Therapy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Decriminalization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D53836-E0D1-4596-A739-0653B8A06D3F}"/>
              </a:ext>
            </a:extLst>
          </p:cNvPr>
          <p:cNvSpPr/>
          <p:nvPr/>
        </p:nvSpPr>
        <p:spPr>
          <a:xfrm>
            <a:off x="2800350" y="5967283"/>
            <a:ext cx="6089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 detoxed, but relapsed…can't afford suboxone;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need to take money from jails and put it into treatment</a:t>
            </a:r>
          </a:p>
        </p:txBody>
      </p:sp>
    </p:spTree>
    <p:extLst>
      <p:ext uri="{BB962C8B-B14F-4D97-AF65-F5344CB8AC3E}">
        <p14:creationId xmlns:p14="http://schemas.microsoft.com/office/powerpoint/2010/main" val="193610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DAEE5-DE6A-419A-9FE3-32C6D459B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24" y="531398"/>
            <a:ext cx="11727951" cy="6880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Opioid Overdose Deaths, 2015 and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DB360-16EB-47EE-A5B5-D4A7D284D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2258" y="2764435"/>
            <a:ext cx="3847410" cy="6166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The death rate from opioid overdose increased 74% in one year in Chicago.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B6F0D3C-B94B-42F7-8271-5A52B100FA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4735693"/>
              </p:ext>
            </p:extLst>
          </p:nvPr>
        </p:nvGraphicFramePr>
        <p:xfrm>
          <a:off x="1003179" y="1108191"/>
          <a:ext cx="7596553" cy="4399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A36FA9E-E72B-4196-891B-951CE6A0E74C}"/>
              </a:ext>
            </a:extLst>
          </p:cNvPr>
          <p:cNvSpPr txBox="1"/>
          <p:nvPr/>
        </p:nvSpPr>
        <p:spPr>
          <a:xfrm rot="16200000">
            <a:off x="-1128671" y="3000928"/>
            <a:ext cx="362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Age-adjusted death rate per 100,000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13F15C-7238-4DDD-9211-92562A87D83E}"/>
              </a:ext>
            </a:extLst>
          </p:cNvPr>
          <p:cNvSpPr/>
          <p:nvPr/>
        </p:nvSpPr>
        <p:spPr>
          <a:xfrm>
            <a:off x="1823663" y="5955075"/>
            <a:ext cx="10368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courtesy of Dr. Elizabeth Salisbury-Afshar, American Institutes for Research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609585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Seth P, et al. Overdose Deaths Involving Opioids, Cocaine and Psychostimulants- US 2015-2016. MMWR March 30, 2018.</a:t>
            </a:r>
          </a:p>
          <a:p>
            <a:pPr algn="r" defTabSz="609585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Epidemiology Report: Increase in Overdose Deaths Involving Opioids, Chicago 2015-2016</a:t>
            </a:r>
          </a:p>
        </p:txBody>
      </p:sp>
    </p:spTree>
    <p:extLst>
      <p:ext uri="{BB962C8B-B14F-4D97-AF65-F5344CB8AC3E}">
        <p14:creationId xmlns:p14="http://schemas.microsoft.com/office/powerpoint/2010/main" val="16318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62" y="274638"/>
            <a:ext cx="10815484" cy="1483759"/>
          </a:xfrm>
        </p:spPr>
        <p:txBody>
          <a:bodyPr/>
          <a:lstStyle/>
          <a:p>
            <a:pPr algn="ctr"/>
            <a:r>
              <a:rPr lang="en-US" dirty="0"/>
              <a:t>Opioid-Related Overdose Deaths by Drug Type in Chicago, 2015 and 2016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13F15C-7238-4DDD-9211-92562A87D83E}"/>
              </a:ext>
            </a:extLst>
          </p:cNvPr>
          <p:cNvSpPr/>
          <p:nvPr/>
        </p:nvSpPr>
        <p:spPr>
          <a:xfrm>
            <a:off x="2289782" y="6248242"/>
            <a:ext cx="9827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courtesy of Dr. Elizabeth Salisbury-Afshar, American Institutes for Research</a:t>
            </a:r>
            <a:endParaRPr lang="en-US" sz="1333" dirty="0">
              <a:latin typeface="Arial"/>
            </a:endParaRPr>
          </a:p>
          <a:p>
            <a:pPr algn="r" defTabSz="609585"/>
            <a:r>
              <a:rPr lang="en-US" sz="1200" dirty="0">
                <a:latin typeface="Arial"/>
              </a:rPr>
              <a:t>Epidemiology Report: Increase in Overdose Deaths Involving Opioids, Chicago 2015-2016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A4B3E4F-6718-4F8D-8B8C-4EAEF9B282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4386207"/>
              </p:ext>
            </p:extLst>
          </p:nvPr>
        </p:nvGraphicFramePr>
        <p:xfrm>
          <a:off x="1244916" y="1678660"/>
          <a:ext cx="9486268" cy="4747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DC29D56-B649-4836-813C-7E117A3FCF86}"/>
              </a:ext>
            </a:extLst>
          </p:cNvPr>
          <p:cNvSpPr txBox="1"/>
          <p:nvPr/>
        </p:nvSpPr>
        <p:spPr>
          <a:xfrm rot="16200000">
            <a:off x="-806923" y="3244332"/>
            <a:ext cx="362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>Age-adjusted death rate per 100,000</a:t>
            </a:r>
          </a:p>
        </p:txBody>
      </p:sp>
    </p:spTree>
    <p:extLst>
      <p:ext uri="{BB962C8B-B14F-4D97-AF65-F5344CB8AC3E}">
        <p14:creationId xmlns:p14="http://schemas.microsoft.com/office/powerpoint/2010/main" val="13378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C66F0-2CD2-487D-9A98-A8DD40900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132" y="274639"/>
            <a:ext cx="856566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Opioid Overdose Death Rate by Age in the United States* and Chicago, 2016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5832E5D-5FE8-49C3-8869-D933C05A69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413390"/>
          <a:ext cx="8229600" cy="465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9BB1B23-11E1-43F1-A5F0-134C4E37ED5C}"/>
              </a:ext>
            </a:extLst>
          </p:cNvPr>
          <p:cNvSpPr txBox="1"/>
          <p:nvPr/>
        </p:nvSpPr>
        <p:spPr>
          <a:xfrm rot="16200000">
            <a:off x="-119575" y="3254527"/>
            <a:ext cx="3526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600" dirty="0">
                <a:latin typeface="Arial"/>
              </a:rPr>
              <a:t>Age-adjusted death rate per 100,000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2BCC6F-09B0-4762-896D-6E394FA15A90}"/>
              </a:ext>
            </a:extLst>
          </p:cNvPr>
          <p:cNvSpPr txBox="1"/>
          <p:nvPr/>
        </p:nvSpPr>
        <p:spPr>
          <a:xfrm>
            <a:off x="4825139" y="5653433"/>
            <a:ext cx="248016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2133" dirty="0">
                <a:latin typeface="Arial"/>
              </a:rPr>
              <a:t>Age range in years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441" y="5800365"/>
            <a:ext cx="4195379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467" dirty="0">
                <a:latin typeface="Arial"/>
              </a:rPr>
              <a:t>* Includes 31 states and the District of Columbia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E71C6B-BAD7-4774-9C94-2007FA041D69}"/>
              </a:ext>
            </a:extLst>
          </p:cNvPr>
          <p:cNvSpPr/>
          <p:nvPr/>
        </p:nvSpPr>
        <p:spPr>
          <a:xfrm>
            <a:off x="1200674" y="6170761"/>
            <a:ext cx="10863643" cy="687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courtesy of Dr. Elizabeth Salisbury-Afshar, American Institutes for Research</a:t>
            </a:r>
            <a:endParaRPr lang="en-US" sz="1333" dirty="0">
              <a:latin typeface="Arial"/>
            </a:endParaRPr>
          </a:p>
          <a:p>
            <a:pPr algn="r" defTabSz="609585"/>
            <a:r>
              <a:rPr lang="en-US" sz="1333" dirty="0">
                <a:latin typeface="Arial"/>
              </a:rPr>
              <a:t>Scholl L, Seth P, et al. Drug and Opioid-Involved Overdose Deaths- United States, 2013-2017. MMWR Jan 4 2018;67(5152);1419-1427</a:t>
            </a:r>
          </a:p>
          <a:p>
            <a:pPr algn="r" defTabSz="609585"/>
            <a:r>
              <a:rPr lang="en-US" sz="1333" dirty="0">
                <a:latin typeface="Arial"/>
              </a:rPr>
              <a:t>Epidemiology Report: Increase in Overdose Deaths Involving Opioids, Chicago 2015-2016</a:t>
            </a:r>
          </a:p>
        </p:txBody>
      </p:sp>
    </p:spTree>
    <p:extLst>
      <p:ext uri="{BB962C8B-B14F-4D97-AF65-F5344CB8AC3E}">
        <p14:creationId xmlns:p14="http://schemas.microsoft.com/office/powerpoint/2010/main" val="13850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9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Opioid Overdose Death Rate by Gender in the United States* and Chicago, 2016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269325"/>
              </p:ext>
            </p:extLst>
          </p:nvPr>
        </p:nvGraphicFramePr>
        <p:xfrm>
          <a:off x="1981200" y="160843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9BB1B23-11E1-43F1-A5F0-134C4E37ED5C}"/>
              </a:ext>
            </a:extLst>
          </p:cNvPr>
          <p:cNvSpPr txBox="1"/>
          <p:nvPr/>
        </p:nvSpPr>
        <p:spPr>
          <a:xfrm rot="16200000">
            <a:off x="50949" y="3467763"/>
            <a:ext cx="3526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600" dirty="0">
                <a:latin typeface="Arial"/>
              </a:rPr>
              <a:t>Age-adjusted death rate per 100,000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090" y="5697391"/>
            <a:ext cx="4195379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467" dirty="0">
                <a:latin typeface="Arial"/>
              </a:rPr>
              <a:t>* Includes 31 states and the District of Columbia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4AB36D-3FB0-47BC-B6CC-4AC526738FDF}"/>
              </a:ext>
            </a:extLst>
          </p:cNvPr>
          <p:cNvSpPr/>
          <p:nvPr/>
        </p:nvSpPr>
        <p:spPr>
          <a:xfrm>
            <a:off x="1328357" y="6211669"/>
            <a:ext cx="10863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courtesy of Dr. Elizabeth Salisbury-Afshar, American Institutes for Research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609585"/>
            <a:r>
              <a:rPr lang="en-US" sz="1200" dirty="0">
                <a:latin typeface="Arial"/>
              </a:rPr>
              <a:t>Scholl L, Seth P, et al. Drug and Opioid-Involved Overdose Deaths- United States, 2013-2017. MMWR Jan 4 2018;67(5152);1419-1427</a:t>
            </a:r>
          </a:p>
          <a:p>
            <a:pPr algn="r" defTabSz="609585"/>
            <a:r>
              <a:rPr lang="en-US" sz="1200" dirty="0">
                <a:latin typeface="Arial"/>
              </a:rPr>
              <a:t>Epidemiology Report: Increase in Overdose Deaths Involving Opioids, Chicago 2015-2016</a:t>
            </a:r>
          </a:p>
        </p:txBody>
      </p:sp>
    </p:spTree>
    <p:extLst>
      <p:ext uri="{BB962C8B-B14F-4D97-AF65-F5344CB8AC3E}">
        <p14:creationId xmlns:p14="http://schemas.microsoft.com/office/powerpoint/2010/main" val="6423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24889" y="365325"/>
            <a:ext cx="97707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Opioid Overdose Death Rate by Race/Ethnicity in the United States* and Chicago, 2016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895475" y="18161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9BB1B23-11E1-43F1-A5F0-134C4E37ED5C}"/>
              </a:ext>
            </a:extLst>
          </p:cNvPr>
          <p:cNvSpPr txBox="1"/>
          <p:nvPr/>
        </p:nvSpPr>
        <p:spPr>
          <a:xfrm rot="16200000">
            <a:off x="-143756" y="3410288"/>
            <a:ext cx="3526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600" dirty="0">
                <a:latin typeface="Arial"/>
              </a:rPr>
              <a:t>Age-adjusted</a:t>
            </a:r>
            <a:r>
              <a:rPr lang="en-US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 </a:t>
            </a:r>
            <a:r>
              <a:rPr lang="en-US" sz="1600" dirty="0">
                <a:latin typeface="Arial"/>
              </a:rPr>
              <a:t>death rate per 100,000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2939" y="5959199"/>
            <a:ext cx="4195379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1467" dirty="0">
                <a:latin typeface="Arial"/>
              </a:rPr>
              <a:t>* Includes 31 states and the District of Columbia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1055A0-9823-45EC-9A04-1CA7A61792D2}"/>
              </a:ext>
            </a:extLst>
          </p:cNvPr>
          <p:cNvSpPr/>
          <p:nvPr/>
        </p:nvSpPr>
        <p:spPr>
          <a:xfrm>
            <a:off x="1328357" y="6211669"/>
            <a:ext cx="10863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Slide courtesy of Dr. Elizabeth Salisbury-Afshar, American Institutes for Research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609585"/>
            <a:r>
              <a:rPr lang="en-US" sz="1200" dirty="0">
                <a:latin typeface="Arial"/>
              </a:rPr>
              <a:t>Scholl L, Seth P, et al. Drug and Opioid-Involved Overdose Deaths- United States, 2013-2017. MMWR Jan 4 2018;67(5152);1419-1427</a:t>
            </a:r>
          </a:p>
          <a:p>
            <a:pPr algn="r" defTabSz="609585"/>
            <a:r>
              <a:rPr lang="en-US" sz="1200" dirty="0">
                <a:latin typeface="Arial"/>
              </a:rPr>
              <a:t>Epidemiology Report: Increase in Overdose Deaths Involving Opioids, Chicago 2015-2016</a:t>
            </a:r>
          </a:p>
        </p:txBody>
      </p:sp>
    </p:spTree>
    <p:extLst>
      <p:ext uri="{BB962C8B-B14F-4D97-AF65-F5344CB8AC3E}">
        <p14:creationId xmlns:p14="http://schemas.microsoft.com/office/powerpoint/2010/main" val="26572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9E0B25-6E02-4A67-B40A-A807F54021A9}"/>
              </a:ext>
            </a:extLst>
          </p:cNvPr>
          <p:cNvSpPr txBox="1"/>
          <p:nvPr/>
        </p:nvSpPr>
        <p:spPr>
          <a:xfrm>
            <a:off x="-11375" y="5225728"/>
            <a:ext cx="6451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I feel like a menace to society sometimes because people look at it that way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30DBE7-417F-46F3-BFA9-A87595D645C6}"/>
              </a:ext>
            </a:extLst>
          </p:cNvPr>
          <p:cNvSpPr txBox="1"/>
          <p:nvPr/>
        </p:nvSpPr>
        <p:spPr>
          <a:xfrm>
            <a:off x="6610350" y="256604"/>
            <a:ext cx="5480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It starts to feel like I’m a prisoner, but literally and figuratively… </a:t>
            </a:r>
          </a:p>
          <a:p>
            <a:r>
              <a:rPr lang="en-US" sz="2400" i="1" dirty="0"/>
              <a:t>I feel like there are so many factors that contribute to my story, </a:t>
            </a:r>
          </a:p>
          <a:p>
            <a:r>
              <a:rPr lang="en-US" sz="2400" i="1" dirty="0">
                <a:solidFill>
                  <a:srgbClr val="FFFF00"/>
                </a:solidFill>
              </a:rPr>
              <a:t>but to open up means to incriminate myself,</a:t>
            </a:r>
            <a:r>
              <a:rPr lang="en-US" sz="2400" i="1" dirty="0"/>
              <a:t> so being a user is a lonely life. </a:t>
            </a:r>
          </a:p>
        </p:txBody>
      </p:sp>
    </p:spTree>
    <p:extLst>
      <p:ext uri="{BB962C8B-B14F-4D97-AF65-F5344CB8AC3E}">
        <p14:creationId xmlns:p14="http://schemas.microsoft.com/office/powerpoint/2010/main" val="178051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D445-AB2D-4DB8-A51C-81475754D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558" y="267570"/>
            <a:ext cx="6798346" cy="1151965"/>
          </a:xfrm>
        </p:spPr>
        <p:txBody>
          <a:bodyPr/>
          <a:lstStyle/>
          <a:p>
            <a:r>
              <a:rPr lang="en-US" dirty="0"/>
              <a:t>The personal impact of stigma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1040A3-A812-47EC-AD59-7F18C1E00B86}"/>
              </a:ext>
            </a:extLst>
          </p:cNvPr>
          <p:cNvSpPr txBox="1"/>
          <p:nvPr/>
        </p:nvSpPr>
        <p:spPr>
          <a:xfrm>
            <a:off x="5001296" y="1673809"/>
            <a:ext cx="6324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I feel like I’m marked. Because I inject drugs, it’s as if I’m contagious. People don’t want to get to know me or get too close. </a:t>
            </a:r>
          </a:p>
          <a:p>
            <a:endParaRPr lang="en-US" sz="2400" i="1" dirty="0"/>
          </a:p>
          <a:p>
            <a:r>
              <a:rPr lang="en-US" sz="2400" i="1" dirty="0"/>
              <a:t>As a result, I feel like the lowest form of life, forced to live off of what others throw away. </a:t>
            </a:r>
          </a:p>
          <a:p>
            <a:endParaRPr lang="en-US" sz="2400" i="1" dirty="0"/>
          </a:p>
          <a:p>
            <a:r>
              <a:rPr lang="en-US" sz="2400" i="1" dirty="0"/>
              <a:t>I’m not good enough to fully indulge in all that being part of a community entails. </a:t>
            </a:r>
          </a:p>
        </p:txBody>
      </p:sp>
    </p:spTree>
    <p:extLst>
      <p:ext uri="{BB962C8B-B14F-4D97-AF65-F5344CB8AC3E}">
        <p14:creationId xmlns:p14="http://schemas.microsoft.com/office/powerpoint/2010/main" val="1911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2C97-B58C-453E-B69E-DB7C906D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95623" y="141037"/>
            <a:ext cx="9445260" cy="970450"/>
          </a:xfrm>
        </p:spPr>
        <p:txBody>
          <a:bodyPr>
            <a:normAutofit/>
          </a:bodyPr>
          <a:lstStyle/>
          <a:p>
            <a:r>
              <a:rPr lang="en-US" dirty="0"/>
              <a:t>The outcomes of stigma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DA6D01-D986-4BE3-9428-7E512E3181A9}"/>
              </a:ext>
            </a:extLst>
          </p:cNvPr>
          <p:cNvSpPr txBox="1">
            <a:spLocks/>
          </p:cNvSpPr>
          <p:nvPr/>
        </p:nvSpPr>
        <p:spPr>
          <a:xfrm>
            <a:off x="481226" y="1454088"/>
            <a:ext cx="2949871" cy="505480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effectLst/>
              </a:rPr>
              <a:t>PWID experience pervasive, ongoing stigma </a:t>
            </a:r>
            <a:r>
              <a:rPr lang="en-US" sz="1200" dirty="0">
                <a:solidFill>
                  <a:schemeClr val="tx1"/>
                </a:solidFill>
                <a:effectLst/>
              </a:rPr>
              <a:t>(Chang, Dubbin &amp; Shim, 2015)</a:t>
            </a:r>
          </a:p>
          <a:p>
            <a:pPr marL="0" indent="0">
              <a:buNone/>
            </a:pPr>
            <a:endParaRPr lang="en-US" sz="1200" baseline="3000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effectLst/>
              </a:rPr>
              <a:t>This stigma is associated with poorer health outcomes </a:t>
            </a:r>
            <a:r>
              <a:rPr lang="en-US" sz="1200" dirty="0">
                <a:solidFill>
                  <a:schemeClr val="tx1"/>
                </a:solidFill>
                <a:effectLst/>
              </a:rPr>
              <a:t>(Chang, Dubbin &amp; Shim, 2015)</a:t>
            </a:r>
          </a:p>
          <a:p>
            <a:pPr marL="0" indent="0">
              <a:buNone/>
            </a:pPr>
            <a:endParaRPr lang="en-US" sz="2800" baseline="3000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effectLst/>
              </a:rPr>
              <a:t>PWID are less likely to access medical, mental health, and social services </a:t>
            </a:r>
            <a:r>
              <a:rPr lang="en-US" sz="1200" dirty="0">
                <a:solidFill>
                  <a:schemeClr val="tx1"/>
                </a:solidFill>
                <a:effectLst/>
                <a:latin typeface="Impact" panose="020B0806030902050204" pitchFamily="34" charset="0"/>
              </a:rPr>
              <a:t>(</a:t>
            </a:r>
            <a:r>
              <a:rPr lang="en-US" sz="1200" dirty="0">
                <a:solidFill>
                  <a:schemeClr val="tx1"/>
                </a:solidFill>
                <a:effectLst/>
              </a:rPr>
              <a:t>Treloar,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Rance</a:t>
            </a:r>
            <a:r>
              <a:rPr lang="en-US" sz="1200" dirty="0">
                <a:solidFill>
                  <a:schemeClr val="tx1"/>
                </a:solidFill>
                <a:effectLst/>
              </a:rPr>
              <a:t> &amp;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Backmund</a:t>
            </a:r>
            <a:r>
              <a:rPr lang="en-US" sz="1200" dirty="0">
                <a:solidFill>
                  <a:schemeClr val="tx1"/>
                </a:solidFill>
                <a:effectLst/>
              </a:rPr>
              <a:t>, 2013)</a:t>
            </a:r>
            <a:endParaRPr lang="en-US" sz="1200" baseline="30000" dirty="0">
              <a:solidFill>
                <a:schemeClr val="tx1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B6F911-5EDA-413D-8EAB-776F28AFB9F2}"/>
              </a:ext>
            </a:extLst>
          </p:cNvPr>
          <p:cNvSpPr txBox="1"/>
          <p:nvPr/>
        </p:nvSpPr>
        <p:spPr>
          <a:xfrm>
            <a:off x="7431036" y="3429000"/>
            <a:ext cx="45106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Fear of arrest perpetuates unsafe practices, increases in HIV infection risk</a:t>
            </a:r>
            <a:r>
              <a:rPr lang="en-US" sz="2800" baseline="30000" dirty="0">
                <a:latin typeface="+mj-lt"/>
              </a:rPr>
              <a:t>1-4</a:t>
            </a:r>
            <a:r>
              <a:rPr lang="en-US" sz="2800" dirty="0">
                <a:latin typeface="+mj-lt"/>
              </a:rPr>
              <a:t>, and discarded litter. Negative health outcomes often occur in these spaces</a:t>
            </a:r>
            <a:r>
              <a:rPr lang="en-US" sz="2800" baseline="30000" dirty="0">
                <a:latin typeface="+mj-lt"/>
              </a:rPr>
              <a:t>5</a:t>
            </a:r>
            <a:r>
              <a:rPr lang="en-US" sz="2800" dirty="0">
                <a:latin typeface="+mj-lt"/>
              </a:rPr>
              <a:t>. </a:t>
            </a:r>
          </a:p>
          <a:p>
            <a:endParaRPr lang="en-US" sz="2800" i="1" dirty="0">
              <a:latin typeface="Impact" panose="020B080603090205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6FD4CA-2B8D-41F0-89B6-32C208C628FF}"/>
              </a:ext>
            </a:extLst>
          </p:cNvPr>
          <p:cNvSpPr txBox="1"/>
          <p:nvPr/>
        </p:nvSpPr>
        <p:spPr>
          <a:xfrm>
            <a:off x="6247002" y="6275933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900"/>
            <a:r>
              <a:rPr lang="en-US" sz="1400" dirty="0"/>
              <a:t>1.  Kerr et al., 2005;  2. Maher &amp; Dixon D., 1999; 3. </a:t>
            </a:r>
            <a:r>
              <a:rPr lang="en-US" sz="1400" dirty="0" err="1"/>
              <a:t>Werb</a:t>
            </a:r>
            <a:r>
              <a:rPr lang="en-US" sz="1400" dirty="0"/>
              <a:t> et al. 2016; </a:t>
            </a:r>
          </a:p>
          <a:p>
            <a:pPr marL="36900"/>
            <a:r>
              <a:rPr lang="en-US" sz="1400" dirty="0"/>
              <a:t>4. Kerr et al. 2015; 5. Sherman, S., et al. A Report for the Abell Foundation</a:t>
            </a:r>
          </a:p>
        </p:txBody>
      </p:sp>
    </p:spTree>
    <p:extLst>
      <p:ext uri="{BB962C8B-B14F-4D97-AF65-F5344CB8AC3E}">
        <p14:creationId xmlns:p14="http://schemas.microsoft.com/office/powerpoint/2010/main" val="324087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</TotalTime>
  <Words>842</Words>
  <Application>Microsoft Office PowerPoint</Application>
  <PresentationFormat>Widescreen</PresentationFormat>
  <Paragraphs>88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Calisto MT</vt:lpstr>
      <vt:lpstr>Courier New</vt:lpstr>
      <vt:lpstr>Helvetica</vt:lpstr>
      <vt:lpstr>Impact</vt:lpstr>
      <vt:lpstr>Trebuchet MS</vt:lpstr>
      <vt:lpstr>Wingdings</vt:lpstr>
      <vt:lpstr>Wingdings 2</vt:lpstr>
      <vt:lpstr>Slate</vt:lpstr>
      <vt:lpstr>Reframing the Rhetoric:  Using evidence in reporting about substance use</vt:lpstr>
      <vt:lpstr>Opioid Overdose Deaths, 2015 and 2016</vt:lpstr>
      <vt:lpstr>Opioid-Related Overdose Deaths by Drug Type in Chicago, 2015 and 2016</vt:lpstr>
      <vt:lpstr>Opioid Overdose Death Rate by Age in the United States* and Chicago, 2016</vt:lpstr>
      <vt:lpstr>Opioid Overdose Death Rate by Gender in the United States* and Chicago, 2016</vt:lpstr>
      <vt:lpstr>Opioid Overdose Death Rate by Race/Ethnicity in the United States* and Chicago, 2016</vt:lpstr>
      <vt:lpstr>PowerPoint Presentation</vt:lpstr>
      <vt:lpstr>The personal impact of stigma</vt:lpstr>
      <vt:lpstr>The outcomes of stigma</vt:lpstr>
      <vt:lpstr>The Importance of Scientific Sources</vt:lpstr>
      <vt:lpstr>The importance of imaging</vt:lpstr>
      <vt:lpstr>The importance of people first</vt:lpstr>
      <vt:lpstr>Public Health Approaches to the Opioid Overdose Epidemic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Carlberg-Racich</dc:creator>
  <cp:lastModifiedBy>Yuliana Lopez</cp:lastModifiedBy>
  <cp:revision>25</cp:revision>
  <dcterms:created xsi:type="dcterms:W3CDTF">2019-06-19T20:32:24Z</dcterms:created>
  <dcterms:modified xsi:type="dcterms:W3CDTF">2019-06-24T15:55:14Z</dcterms:modified>
</cp:coreProperties>
</file>