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sldIdLst>
    <p:sldId id="274" r:id="rId2"/>
    <p:sldId id="258" r:id="rId3"/>
    <p:sldId id="279" r:id="rId4"/>
    <p:sldId id="280" r:id="rId5"/>
    <p:sldId id="281" r:id="rId6"/>
    <p:sldId id="288" r:id="rId7"/>
    <p:sldId id="278" r:id="rId8"/>
    <p:sldId id="264" r:id="rId9"/>
    <p:sldId id="285" r:id="rId10"/>
    <p:sldId id="28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liana Lopez" initials="YL" lastIdx="1" clrIdx="0">
    <p:extLst>
      <p:ext uri="{19B8F6BF-5375-455C-9EA6-DF929625EA0E}">
        <p15:presenceInfo xmlns:p15="http://schemas.microsoft.com/office/powerpoint/2012/main" userId="d67d8fa65589f3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2C8B"/>
    <a:srgbClr val="6AB7CC"/>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p:restoredTop sz="89932"/>
  </p:normalViewPr>
  <p:slideViewPr>
    <p:cSldViewPr snapToGrid="0" snapToObjects="1">
      <p:cViewPr varScale="1">
        <p:scale>
          <a:sx n="82" d="100"/>
          <a:sy n="82" d="100"/>
        </p:scale>
        <p:origin x="882" y="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8F6F2CF-CB66-4720-B8E0-FE27D27C1AF2}"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n-US"/>
        </a:p>
      </dgm:t>
    </dgm:pt>
    <dgm:pt modelId="{6808C7D1-F983-4E2C-BF83-9A9693EF7658}">
      <dgm:prSet/>
      <dgm:spPr/>
      <dgm:t>
        <a:bodyPr/>
        <a:lstStyle/>
        <a:p>
          <a:r>
            <a:rPr lang="en-US" dirty="0"/>
            <a:t>How reporting correlates to policy</a:t>
          </a:r>
        </a:p>
      </dgm:t>
    </dgm:pt>
    <dgm:pt modelId="{C51E7A17-E856-4A46-9557-68B85B357F2D}" type="parTrans" cxnId="{AB574EE7-4211-4A38-8778-39304E4C1A33}">
      <dgm:prSet/>
      <dgm:spPr/>
      <dgm:t>
        <a:bodyPr/>
        <a:lstStyle/>
        <a:p>
          <a:endParaRPr lang="en-US"/>
        </a:p>
      </dgm:t>
    </dgm:pt>
    <dgm:pt modelId="{08555933-88C8-43C9-B324-F7B6D0654E19}" type="sibTrans" cxnId="{AB574EE7-4211-4A38-8778-39304E4C1A33}">
      <dgm:prSet/>
      <dgm:spPr/>
      <dgm:t>
        <a:bodyPr/>
        <a:lstStyle/>
        <a:p>
          <a:endParaRPr lang="en-US"/>
        </a:p>
      </dgm:t>
    </dgm:pt>
    <dgm:pt modelId="{EB7DAB2C-2970-45A9-8F33-AB7E0C81BF0E}">
      <dgm:prSet/>
      <dgm:spPr/>
      <dgm:t>
        <a:bodyPr/>
        <a:lstStyle/>
        <a:p>
          <a:r>
            <a:rPr lang="en-US" dirty="0"/>
            <a:t>Narratives used for drug policy reform</a:t>
          </a:r>
        </a:p>
      </dgm:t>
    </dgm:pt>
    <dgm:pt modelId="{BB87A317-AC37-4D9C-AD04-49E05F1F646D}" type="parTrans" cxnId="{7F471D16-C0CC-40E1-ADA2-2A3474C17849}">
      <dgm:prSet/>
      <dgm:spPr/>
      <dgm:t>
        <a:bodyPr/>
        <a:lstStyle/>
        <a:p>
          <a:endParaRPr lang="en-US"/>
        </a:p>
      </dgm:t>
    </dgm:pt>
    <dgm:pt modelId="{2831DC41-E6BF-4839-86E8-D90F42272BC9}" type="sibTrans" cxnId="{7F471D16-C0CC-40E1-ADA2-2A3474C17849}">
      <dgm:prSet/>
      <dgm:spPr/>
      <dgm:t>
        <a:bodyPr/>
        <a:lstStyle/>
        <a:p>
          <a:endParaRPr lang="en-US"/>
        </a:p>
      </dgm:t>
    </dgm:pt>
    <dgm:pt modelId="{A9C5D633-24FD-4231-87C6-D92B5BE77FDC}">
      <dgm:prSet/>
      <dgm:spPr/>
      <dgm:t>
        <a:bodyPr/>
        <a:lstStyle/>
        <a:p>
          <a:r>
            <a:rPr lang="en-US" dirty="0"/>
            <a:t>Justify prohibition or criminalization</a:t>
          </a:r>
        </a:p>
      </dgm:t>
    </dgm:pt>
    <dgm:pt modelId="{6D0E5690-2CAB-4957-997B-B794430281E1}" type="parTrans" cxnId="{C973D85F-306F-49E6-9547-61E69CB7C79C}">
      <dgm:prSet/>
      <dgm:spPr/>
      <dgm:t>
        <a:bodyPr/>
        <a:lstStyle/>
        <a:p>
          <a:endParaRPr lang="en-US"/>
        </a:p>
      </dgm:t>
    </dgm:pt>
    <dgm:pt modelId="{EA445F83-70FB-4CB2-B1BC-F0D5B4EA6200}" type="sibTrans" cxnId="{C973D85F-306F-49E6-9547-61E69CB7C79C}">
      <dgm:prSet/>
      <dgm:spPr/>
      <dgm:t>
        <a:bodyPr/>
        <a:lstStyle/>
        <a:p>
          <a:endParaRPr lang="en-US"/>
        </a:p>
      </dgm:t>
    </dgm:pt>
    <dgm:pt modelId="{273E64E2-7326-4A01-A419-209B9382710A}" type="pres">
      <dgm:prSet presAssocID="{28F6F2CF-CB66-4720-B8E0-FE27D27C1AF2}" presName="outerComposite" presStyleCnt="0">
        <dgm:presLayoutVars>
          <dgm:chMax val="5"/>
          <dgm:dir/>
          <dgm:resizeHandles val="exact"/>
        </dgm:presLayoutVars>
      </dgm:prSet>
      <dgm:spPr/>
      <dgm:t>
        <a:bodyPr/>
        <a:lstStyle/>
        <a:p>
          <a:endParaRPr lang="en-US"/>
        </a:p>
      </dgm:t>
    </dgm:pt>
    <dgm:pt modelId="{3B153757-43B2-4B1B-92BE-959B49DF48A5}" type="pres">
      <dgm:prSet presAssocID="{28F6F2CF-CB66-4720-B8E0-FE27D27C1AF2}" presName="dummyMaxCanvas" presStyleCnt="0">
        <dgm:presLayoutVars/>
      </dgm:prSet>
      <dgm:spPr/>
    </dgm:pt>
    <dgm:pt modelId="{C08A6B61-A40A-41BD-A957-3176102A11F5}" type="pres">
      <dgm:prSet presAssocID="{28F6F2CF-CB66-4720-B8E0-FE27D27C1AF2}" presName="ThreeNodes_1" presStyleLbl="node1" presStyleIdx="0" presStyleCnt="3">
        <dgm:presLayoutVars>
          <dgm:bulletEnabled val="1"/>
        </dgm:presLayoutVars>
      </dgm:prSet>
      <dgm:spPr/>
      <dgm:t>
        <a:bodyPr/>
        <a:lstStyle/>
        <a:p>
          <a:endParaRPr lang="en-US"/>
        </a:p>
      </dgm:t>
    </dgm:pt>
    <dgm:pt modelId="{DAFDBA43-BAEB-4C2C-AC28-E3EE96828A04}" type="pres">
      <dgm:prSet presAssocID="{28F6F2CF-CB66-4720-B8E0-FE27D27C1AF2}" presName="ThreeNodes_2" presStyleLbl="node1" presStyleIdx="1" presStyleCnt="3">
        <dgm:presLayoutVars>
          <dgm:bulletEnabled val="1"/>
        </dgm:presLayoutVars>
      </dgm:prSet>
      <dgm:spPr/>
      <dgm:t>
        <a:bodyPr/>
        <a:lstStyle/>
        <a:p>
          <a:endParaRPr lang="en-US"/>
        </a:p>
      </dgm:t>
    </dgm:pt>
    <dgm:pt modelId="{1100B3E8-20C7-4460-89FA-96B7E1DF0720}" type="pres">
      <dgm:prSet presAssocID="{28F6F2CF-CB66-4720-B8E0-FE27D27C1AF2}" presName="ThreeNodes_3" presStyleLbl="node1" presStyleIdx="2" presStyleCnt="3">
        <dgm:presLayoutVars>
          <dgm:bulletEnabled val="1"/>
        </dgm:presLayoutVars>
      </dgm:prSet>
      <dgm:spPr/>
      <dgm:t>
        <a:bodyPr/>
        <a:lstStyle/>
        <a:p>
          <a:endParaRPr lang="en-US"/>
        </a:p>
      </dgm:t>
    </dgm:pt>
    <dgm:pt modelId="{AA5B85C5-3D94-4C21-AEA5-1F3DAEF8B1C0}" type="pres">
      <dgm:prSet presAssocID="{28F6F2CF-CB66-4720-B8E0-FE27D27C1AF2}" presName="ThreeConn_1-2" presStyleLbl="fgAccFollowNode1" presStyleIdx="0" presStyleCnt="2">
        <dgm:presLayoutVars>
          <dgm:bulletEnabled val="1"/>
        </dgm:presLayoutVars>
      </dgm:prSet>
      <dgm:spPr/>
      <dgm:t>
        <a:bodyPr/>
        <a:lstStyle/>
        <a:p>
          <a:endParaRPr lang="en-US"/>
        </a:p>
      </dgm:t>
    </dgm:pt>
    <dgm:pt modelId="{DC412ABD-B830-423D-ABD8-465013CF77E2}" type="pres">
      <dgm:prSet presAssocID="{28F6F2CF-CB66-4720-B8E0-FE27D27C1AF2}" presName="ThreeConn_2-3" presStyleLbl="fgAccFollowNode1" presStyleIdx="1" presStyleCnt="2">
        <dgm:presLayoutVars>
          <dgm:bulletEnabled val="1"/>
        </dgm:presLayoutVars>
      </dgm:prSet>
      <dgm:spPr/>
      <dgm:t>
        <a:bodyPr/>
        <a:lstStyle/>
        <a:p>
          <a:endParaRPr lang="en-US"/>
        </a:p>
      </dgm:t>
    </dgm:pt>
    <dgm:pt modelId="{8DC4430C-BA2B-4FFF-9128-3E6B389739E0}" type="pres">
      <dgm:prSet presAssocID="{28F6F2CF-CB66-4720-B8E0-FE27D27C1AF2}" presName="ThreeNodes_1_text" presStyleLbl="node1" presStyleIdx="2" presStyleCnt="3">
        <dgm:presLayoutVars>
          <dgm:bulletEnabled val="1"/>
        </dgm:presLayoutVars>
      </dgm:prSet>
      <dgm:spPr/>
      <dgm:t>
        <a:bodyPr/>
        <a:lstStyle/>
        <a:p>
          <a:endParaRPr lang="en-US"/>
        </a:p>
      </dgm:t>
    </dgm:pt>
    <dgm:pt modelId="{CEE0B550-6078-4FDF-A3D1-A4BBC5602158}" type="pres">
      <dgm:prSet presAssocID="{28F6F2CF-CB66-4720-B8E0-FE27D27C1AF2}" presName="ThreeNodes_2_text" presStyleLbl="node1" presStyleIdx="2" presStyleCnt="3">
        <dgm:presLayoutVars>
          <dgm:bulletEnabled val="1"/>
        </dgm:presLayoutVars>
      </dgm:prSet>
      <dgm:spPr/>
      <dgm:t>
        <a:bodyPr/>
        <a:lstStyle/>
        <a:p>
          <a:endParaRPr lang="en-US"/>
        </a:p>
      </dgm:t>
    </dgm:pt>
    <dgm:pt modelId="{32C56220-8FDC-4214-B8E5-AC4217E4E6C1}" type="pres">
      <dgm:prSet presAssocID="{28F6F2CF-CB66-4720-B8E0-FE27D27C1AF2}" presName="ThreeNodes_3_text" presStyleLbl="node1" presStyleIdx="2" presStyleCnt="3">
        <dgm:presLayoutVars>
          <dgm:bulletEnabled val="1"/>
        </dgm:presLayoutVars>
      </dgm:prSet>
      <dgm:spPr/>
      <dgm:t>
        <a:bodyPr/>
        <a:lstStyle/>
        <a:p>
          <a:endParaRPr lang="en-US"/>
        </a:p>
      </dgm:t>
    </dgm:pt>
  </dgm:ptLst>
  <dgm:cxnLst>
    <dgm:cxn modelId="{AB574EE7-4211-4A38-8778-39304E4C1A33}" srcId="{28F6F2CF-CB66-4720-B8E0-FE27D27C1AF2}" destId="{6808C7D1-F983-4E2C-BF83-9A9693EF7658}" srcOrd="0" destOrd="0" parTransId="{C51E7A17-E856-4A46-9557-68B85B357F2D}" sibTransId="{08555933-88C8-43C9-B324-F7B6D0654E19}"/>
    <dgm:cxn modelId="{05658F90-47C7-4E27-BE15-D99268E82FA5}" type="presOf" srcId="{6808C7D1-F983-4E2C-BF83-9A9693EF7658}" destId="{C08A6B61-A40A-41BD-A957-3176102A11F5}" srcOrd="0" destOrd="0" presId="urn:microsoft.com/office/officeart/2005/8/layout/vProcess5"/>
    <dgm:cxn modelId="{6F52A6C6-14BC-4207-BE93-1F9CA1BE380F}" type="presOf" srcId="{28F6F2CF-CB66-4720-B8E0-FE27D27C1AF2}" destId="{273E64E2-7326-4A01-A419-209B9382710A}" srcOrd="0" destOrd="0" presId="urn:microsoft.com/office/officeart/2005/8/layout/vProcess5"/>
    <dgm:cxn modelId="{7F471D16-C0CC-40E1-ADA2-2A3474C17849}" srcId="{28F6F2CF-CB66-4720-B8E0-FE27D27C1AF2}" destId="{EB7DAB2C-2970-45A9-8F33-AB7E0C81BF0E}" srcOrd="1" destOrd="0" parTransId="{BB87A317-AC37-4D9C-AD04-49E05F1F646D}" sibTransId="{2831DC41-E6BF-4839-86E8-D90F42272BC9}"/>
    <dgm:cxn modelId="{402C31BC-0B4F-4286-A8EE-725046C4A7D0}" type="presOf" srcId="{08555933-88C8-43C9-B324-F7B6D0654E19}" destId="{AA5B85C5-3D94-4C21-AEA5-1F3DAEF8B1C0}" srcOrd="0" destOrd="0" presId="urn:microsoft.com/office/officeart/2005/8/layout/vProcess5"/>
    <dgm:cxn modelId="{C973D85F-306F-49E6-9547-61E69CB7C79C}" srcId="{28F6F2CF-CB66-4720-B8E0-FE27D27C1AF2}" destId="{A9C5D633-24FD-4231-87C6-D92B5BE77FDC}" srcOrd="2" destOrd="0" parTransId="{6D0E5690-2CAB-4957-997B-B794430281E1}" sibTransId="{EA445F83-70FB-4CB2-B1BC-F0D5B4EA6200}"/>
    <dgm:cxn modelId="{C773D34F-FBDE-4589-88C5-8DCD17ED9192}" type="presOf" srcId="{A9C5D633-24FD-4231-87C6-D92B5BE77FDC}" destId="{1100B3E8-20C7-4460-89FA-96B7E1DF0720}" srcOrd="0" destOrd="0" presId="urn:microsoft.com/office/officeart/2005/8/layout/vProcess5"/>
    <dgm:cxn modelId="{58A42B81-1553-4A55-A329-84FB8678C023}" type="presOf" srcId="{EB7DAB2C-2970-45A9-8F33-AB7E0C81BF0E}" destId="{CEE0B550-6078-4FDF-A3D1-A4BBC5602158}" srcOrd="1" destOrd="0" presId="urn:microsoft.com/office/officeart/2005/8/layout/vProcess5"/>
    <dgm:cxn modelId="{F55265DC-2876-49A8-B0EE-03CF030A61DB}" type="presOf" srcId="{A9C5D633-24FD-4231-87C6-D92B5BE77FDC}" destId="{32C56220-8FDC-4214-B8E5-AC4217E4E6C1}" srcOrd="1" destOrd="0" presId="urn:microsoft.com/office/officeart/2005/8/layout/vProcess5"/>
    <dgm:cxn modelId="{F2C66240-33F3-4B9B-BE42-C13F336A7792}" type="presOf" srcId="{2831DC41-E6BF-4839-86E8-D90F42272BC9}" destId="{DC412ABD-B830-423D-ABD8-465013CF77E2}" srcOrd="0" destOrd="0" presId="urn:microsoft.com/office/officeart/2005/8/layout/vProcess5"/>
    <dgm:cxn modelId="{047C7715-BDFB-447E-B3A2-705DEC3DA6BA}" type="presOf" srcId="{EB7DAB2C-2970-45A9-8F33-AB7E0C81BF0E}" destId="{DAFDBA43-BAEB-4C2C-AC28-E3EE96828A04}" srcOrd="0" destOrd="0" presId="urn:microsoft.com/office/officeart/2005/8/layout/vProcess5"/>
    <dgm:cxn modelId="{84C938C5-C74B-4B5B-B88A-15DD1FD0BD8E}" type="presOf" srcId="{6808C7D1-F983-4E2C-BF83-9A9693EF7658}" destId="{8DC4430C-BA2B-4FFF-9128-3E6B389739E0}" srcOrd="1" destOrd="0" presId="urn:microsoft.com/office/officeart/2005/8/layout/vProcess5"/>
    <dgm:cxn modelId="{96C4BEDD-8270-47D6-8FCD-7496A768560A}" type="presParOf" srcId="{273E64E2-7326-4A01-A419-209B9382710A}" destId="{3B153757-43B2-4B1B-92BE-959B49DF48A5}" srcOrd="0" destOrd="0" presId="urn:microsoft.com/office/officeart/2005/8/layout/vProcess5"/>
    <dgm:cxn modelId="{B22FDA40-F8C8-4D6C-8FD4-40C47CFDE118}" type="presParOf" srcId="{273E64E2-7326-4A01-A419-209B9382710A}" destId="{C08A6B61-A40A-41BD-A957-3176102A11F5}" srcOrd="1" destOrd="0" presId="urn:microsoft.com/office/officeart/2005/8/layout/vProcess5"/>
    <dgm:cxn modelId="{C0C26904-4887-4976-B5C3-E563648877F7}" type="presParOf" srcId="{273E64E2-7326-4A01-A419-209B9382710A}" destId="{DAFDBA43-BAEB-4C2C-AC28-E3EE96828A04}" srcOrd="2" destOrd="0" presId="urn:microsoft.com/office/officeart/2005/8/layout/vProcess5"/>
    <dgm:cxn modelId="{70544308-7213-436C-AB90-D7CA136E0303}" type="presParOf" srcId="{273E64E2-7326-4A01-A419-209B9382710A}" destId="{1100B3E8-20C7-4460-89FA-96B7E1DF0720}" srcOrd="3" destOrd="0" presId="urn:microsoft.com/office/officeart/2005/8/layout/vProcess5"/>
    <dgm:cxn modelId="{982DD851-0EEA-4629-A82D-287280B85ADB}" type="presParOf" srcId="{273E64E2-7326-4A01-A419-209B9382710A}" destId="{AA5B85C5-3D94-4C21-AEA5-1F3DAEF8B1C0}" srcOrd="4" destOrd="0" presId="urn:microsoft.com/office/officeart/2005/8/layout/vProcess5"/>
    <dgm:cxn modelId="{B468B9BE-9356-4F86-A00B-0DE5194BBCD3}" type="presParOf" srcId="{273E64E2-7326-4A01-A419-209B9382710A}" destId="{DC412ABD-B830-423D-ABD8-465013CF77E2}" srcOrd="5" destOrd="0" presId="urn:microsoft.com/office/officeart/2005/8/layout/vProcess5"/>
    <dgm:cxn modelId="{FDFA3FD4-5E7A-49B6-81DA-B52E30B25B04}" type="presParOf" srcId="{273E64E2-7326-4A01-A419-209B9382710A}" destId="{8DC4430C-BA2B-4FFF-9128-3E6B389739E0}" srcOrd="6" destOrd="0" presId="urn:microsoft.com/office/officeart/2005/8/layout/vProcess5"/>
    <dgm:cxn modelId="{2D3B06D2-8F3E-451D-8894-78BDA424EA52}" type="presParOf" srcId="{273E64E2-7326-4A01-A419-209B9382710A}" destId="{CEE0B550-6078-4FDF-A3D1-A4BBC5602158}" srcOrd="7" destOrd="0" presId="urn:microsoft.com/office/officeart/2005/8/layout/vProcess5"/>
    <dgm:cxn modelId="{35A707EA-D0E2-49FE-A2ED-38C9EB57E104}" type="presParOf" srcId="{273E64E2-7326-4A01-A419-209B9382710A}" destId="{32C56220-8FDC-4214-B8E5-AC4217E4E6C1}"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1AA79-B883-400D-B5DC-6CA0D13ECB86}"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0F5F151-B88D-495B-BA2A-E404AB0FA0D7}">
      <dgm:prSet/>
      <dgm:spPr/>
      <dgm:t>
        <a:bodyPr/>
        <a:lstStyle/>
        <a:p>
          <a:pPr>
            <a:defRPr cap="all"/>
          </a:pPr>
          <a:r>
            <a:rPr lang="en-US" b="0" i="0" dirty="0"/>
            <a:t>History of Media Coverage Influencing Public Policy</a:t>
          </a:r>
          <a:endParaRPr lang="en-US" dirty="0"/>
        </a:p>
      </dgm:t>
    </dgm:pt>
    <dgm:pt modelId="{93D804DF-1B5C-48D6-87E1-0A46B8408CB3}" type="parTrans" cxnId="{8DB31373-BEE8-437E-97CB-32AB6AF9A1E0}">
      <dgm:prSet/>
      <dgm:spPr/>
      <dgm:t>
        <a:bodyPr/>
        <a:lstStyle/>
        <a:p>
          <a:endParaRPr lang="en-US"/>
        </a:p>
      </dgm:t>
    </dgm:pt>
    <dgm:pt modelId="{F560DE0A-41DD-40E8-AD0C-9DD950F98D3B}" type="sibTrans" cxnId="{8DB31373-BEE8-437E-97CB-32AB6AF9A1E0}">
      <dgm:prSet/>
      <dgm:spPr/>
      <dgm:t>
        <a:bodyPr/>
        <a:lstStyle/>
        <a:p>
          <a:endParaRPr lang="en-US"/>
        </a:p>
      </dgm:t>
    </dgm:pt>
    <dgm:pt modelId="{4AA9D0A8-6BE5-49B2-965C-F034AF315B2A}">
      <dgm:prSet/>
      <dgm:spPr/>
      <dgm:t>
        <a:bodyPr/>
        <a:lstStyle/>
        <a:p>
          <a:pPr>
            <a:defRPr cap="all"/>
          </a:pPr>
          <a:r>
            <a:rPr lang="en-US" b="0" i="0"/>
            <a:t>Accurate Depiction of Opioid Epidemic</a:t>
          </a:r>
          <a:endParaRPr lang="en-US"/>
        </a:p>
      </dgm:t>
    </dgm:pt>
    <dgm:pt modelId="{97DF3BB8-9E4A-45D2-84D2-61600D97A1EA}" type="parTrans" cxnId="{5F040144-42AA-4866-B78C-E265521D3A6B}">
      <dgm:prSet/>
      <dgm:spPr/>
      <dgm:t>
        <a:bodyPr/>
        <a:lstStyle/>
        <a:p>
          <a:endParaRPr lang="en-US"/>
        </a:p>
      </dgm:t>
    </dgm:pt>
    <dgm:pt modelId="{885DAB2B-117B-4545-9C2F-03D3428E012A}" type="sibTrans" cxnId="{5F040144-42AA-4866-B78C-E265521D3A6B}">
      <dgm:prSet/>
      <dgm:spPr/>
      <dgm:t>
        <a:bodyPr/>
        <a:lstStyle/>
        <a:p>
          <a:endParaRPr lang="en-US"/>
        </a:p>
      </dgm:t>
    </dgm:pt>
    <dgm:pt modelId="{D2840213-ED81-4F4E-ACD6-8F513B1B0295}">
      <dgm:prSet/>
      <dgm:spPr/>
      <dgm:t>
        <a:bodyPr/>
        <a:lstStyle/>
        <a:p>
          <a:pPr>
            <a:defRPr cap="all"/>
          </a:pPr>
          <a:r>
            <a:rPr lang="en-US" b="0" i="0"/>
            <a:t>Harm Reduction Innovations</a:t>
          </a:r>
          <a:endParaRPr lang="en-US"/>
        </a:p>
      </dgm:t>
    </dgm:pt>
    <dgm:pt modelId="{5C1E9C31-00EE-4E98-9684-9EF5F793C134}" type="parTrans" cxnId="{7090A0A9-9D74-4BCF-B28A-A43D5AB2AD4F}">
      <dgm:prSet/>
      <dgm:spPr/>
      <dgm:t>
        <a:bodyPr/>
        <a:lstStyle/>
        <a:p>
          <a:endParaRPr lang="en-US"/>
        </a:p>
      </dgm:t>
    </dgm:pt>
    <dgm:pt modelId="{72DB8FC1-20DE-433C-ACEB-21D48750B6CD}" type="sibTrans" cxnId="{7090A0A9-9D74-4BCF-B28A-A43D5AB2AD4F}">
      <dgm:prSet/>
      <dgm:spPr/>
      <dgm:t>
        <a:bodyPr/>
        <a:lstStyle/>
        <a:p>
          <a:endParaRPr lang="en-US"/>
        </a:p>
      </dgm:t>
    </dgm:pt>
    <dgm:pt modelId="{11C1559C-BF7A-43FA-BC37-7B176DA2A6FD}">
      <dgm:prSet/>
      <dgm:spPr/>
      <dgm:t>
        <a:bodyPr/>
        <a:lstStyle/>
        <a:p>
          <a:pPr>
            <a:defRPr cap="all"/>
          </a:pPr>
          <a:r>
            <a:rPr lang="en-US" b="0" i="0"/>
            <a:t>Destigmatizing Narrative Framing</a:t>
          </a:r>
          <a:endParaRPr lang="en-US"/>
        </a:p>
      </dgm:t>
    </dgm:pt>
    <dgm:pt modelId="{8884D7A7-74F4-4990-A887-8572BDA5A5F7}" type="parTrans" cxnId="{5ECECEBB-9230-4703-ADA9-C0144A376CAF}">
      <dgm:prSet/>
      <dgm:spPr/>
      <dgm:t>
        <a:bodyPr/>
        <a:lstStyle/>
        <a:p>
          <a:endParaRPr lang="en-US"/>
        </a:p>
      </dgm:t>
    </dgm:pt>
    <dgm:pt modelId="{1F16A034-FF7A-4168-86A7-448F5BC37B2E}" type="sibTrans" cxnId="{5ECECEBB-9230-4703-ADA9-C0144A376CAF}">
      <dgm:prSet/>
      <dgm:spPr/>
      <dgm:t>
        <a:bodyPr/>
        <a:lstStyle/>
        <a:p>
          <a:endParaRPr lang="en-US"/>
        </a:p>
      </dgm:t>
    </dgm:pt>
    <dgm:pt modelId="{3AB8C9BB-439E-4F1D-A9BD-559FD7D187B1}" type="pres">
      <dgm:prSet presAssocID="{BBB1AA79-B883-400D-B5DC-6CA0D13ECB86}" presName="root" presStyleCnt="0">
        <dgm:presLayoutVars>
          <dgm:dir/>
          <dgm:resizeHandles val="exact"/>
        </dgm:presLayoutVars>
      </dgm:prSet>
      <dgm:spPr/>
      <dgm:t>
        <a:bodyPr/>
        <a:lstStyle/>
        <a:p>
          <a:endParaRPr lang="en-US"/>
        </a:p>
      </dgm:t>
    </dgm:pt>
    <dgm:pt modelId="{92AC62B9-2141-49EF-BF0E-CFFA68B4A8AB}" type="pres">
      <dgm:prSet presAssocID="{C0F5F151-B88D-495B-BA2A-E404AB0FA0D7}" presName="compNode" presStyleCnt="0"/>
      <dgm:spPr/>
    </dgm:pt>
    <dgm:pt modelId="{9B83310C-D001-4A7A-8BB9-3F6E52CED69C}" type="pres">
      <dgm:prSet presAssocID="{C0F5F151-B88D-495B-BA2A-E404AB0FA0D7}" presName="iconBgRect" presStyleLbl="bgShp" presStyleIdx="0" presStyleCnt="4"/>
      <dgm:spPr>
        <a:prstGeom prst="round2DiagRect">
          <a:avLst>
            <a:gd name="adj1" fmla="val 29727"/>
            <a:gd name="adj2" fmla="val 0"/>
          </a:avLst>
        </a:prstGeom>
      </dgm:spPr>
    </dgm:pt>
    <dgm:pt modelId="{E1E114E4-32DA-4A54-8FE9-D0F75E5A6EA2}" type="pres">
      <dgm:prSet presAssocID="{C0F5F151-B88D-495B-BA2A-E404AB0FA0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E3C7E802-619D-4064-B43E-FC157B398068}" type="pres">
      <dgm:prSet presAssocID="{C0F5F151-B88D-495B-BA2A-E404AB0FA0D7}" presName="spaceRect" presStyleCnt="0"/>
      <dgm:spPr/>
    </dgm:pt>
    <dgm:pt modelId="{128F065F-1E12-404D-8C91-F6218508C965}" type="pres">
      <dgm:prSet presAssocID="{C0F5F151-B88D-495B-BA2A-E404AB0FA0D7}" presName="textRect" presStyleLbl="revTx" presStyleIdx="0" presStyleCnt="4">
        <dgm:presLayoutVars>
          <dgm:chMax val="1"/>
          <dgm:chPref val="1"/>
        </dgm:presLayoutVars>
      </dgm:prSet>
      <dgm:spPr/>
      <dgm:t>
        <a:bodyPr/>
        <a:lstStyle/>
        <a:p>
          <a:endParaRPr lang="en-US"/>
        </a:p>
      </dgm:t>
    </dgm:pt>
    <dgm:pt modelId="{D008FB11-5231-452B-BE85-5646C3D765D6}" type="pres">
      <dgm:prSet presAssocID="{F560DE0A-41DD-40E8-AD0C-9DD950F98D3B}" presName="sibTrans" presStyleCnt="0"/>
      <dgm:spPr/>
    </dgm:pt>
    <dgm:pt modelId="{E217BBA5-9BE4-43BB-ABE4-FA20CBA2EAD5}" type="pres">
      <dgm:prSet presAssocID="{4AA9D0A8-6BE5-49B2-965C-F034AF315B2A}" presName="compNode" presStyleCnt="0"/>
      <dgm:spPr/>
    </dgm:pt>
    <dgm:pt modelId="{4120C79E-6D77-48FC-90DD-544C174686B0}" type="pres">
      <dgm:prSet presAssocID="{4AA9D0A8-6BE5-49B2-965C-F034AF315B2A}" presName="iconBgRect" presStyleLbl="bgShp" presStyleIdx="1" presStyleCnt="4"/>
      <dgm:spPr>
        <a:prstGeom prst="round2DiagRect">
          <a:avLst>
            <a:gd name="adj1" fmla="val 29727"/>
            <a:gd name="adj2" fmla="val 0"/>
          </a:avLst>
        </a:prstGeom>
      </dgm:spPr>
    </dgm:pt>
    <dgm:pt modelId="{433800A6-042D-46AC-9CF0-E5BB2C752171}" type="pres">
      <dgm:prSet presAssocID="{4AA9D0A8-6BE5-49B2-965C-F034AF315B2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91DF01F6-2BA1-4324-BB2B-3601BF18BA4E}" type="pres">
      <dgm:prSet presAssocID="{4AA9D0A8-6BE5-49B2-965C-F034AF315B2A}" presName="spaceRect" presStyleCnt="0"/>
      <dgm:spPr/>
    </dgm:pt>
    <dgm:pt modelId="{D0445E31-0B15-49D3-B680-6C9475CEECB8}" type="pres">
      <dgm:prSet presAssocID="{4AA9D0A8-6BE5-49B2-965C-F034AF315B2A}" presName="textRect" presStyleLbl="revTx" presStyleIdx="1" presStyleCnt="4">
        <dgm:presLayoutVars>
          <dgm:chMax val="1"/>
          <dgm:chPref val="1"/>
        </dgm:presLayoutVars>
      </dgm:prSet>
      <dgm:spPr/>
      <dgm:t>
        <a:bodyPr/>
        <a:lstStyle/>
        <a:p>
          <a:endParaRPr lang="en-US"/>
        </a:p>
      </dgm:t>
    </dgm:pt>
    <dgm:pt modelId="{BA161CE4-1B95-41F6-AB0B-929CEE47A285}" type="pres">
      <dgm:prSet presAssocID="{885DAB2B-117B-4545-9C2F-03D3428E012A}" presName="sibTrans" presStyleCnt="0"/>
      <dgm:spPr/>
    </dgm:pt>
    <dgm:pt modelId="{B1F8A615-2D30-4BC2-BD8C-A9F537F40026}" type="pres">
      <dgm:prSet presAssocID="{D2840213-ED81-4F4E-ACD6-8F513B1B0295}" presName="compNode" presStyleCnt="0"/>
      <dgm:spPr/>
    </dgm:pt>
    <dgm:pt modelId="{9FF5183D-76C6-4380-A1FA-0E4B26D63BE2}" type="pres">
      <dgm:prSet presAssocID="{D2840213-ED81-4F4E-ACD6-8F513B1B0295}" presName="iconBgRect" presStyleLbl="bgShp" presStyleIdx="2" presStyleCnt="4"/>
      <dgm:spPr>
        <a:prstGeom prst="round2DiagRect">
          <a:avLst>
            <a:gd name="adj1" fmla="val 29727"/>
            <a:gd name="adj2" fmla="val 0"/>
          </a:avLst>
        </a:prstGeom>
      </dgm:spPr>
    </dgm:pt>
    <dgm:pt modelId="{472789C7-AF0B-4D6F-8F57-9D860A14929F}" type="pres">
      <dgm:prSet presAssocID="{D2840213-ED81-4F4E-ACD6-8F513B1B02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C38892FB-DDE4-4DCB-B262-B6F8F1D7844B}" type="pres">
      <dgm:prSet presAssocID="{D2840213-ED81-4F4E-ACD6-8F513B1B0295}" presName="spaceRect" presStyleCnt="0"/>
      <dgm:spPr/>
    </dgm:pt>
    <dgm:pt modelId="{0C5FEAFE-2306-43C8-BFA4-20F3E8D3E736}" type="pres">
      <dgm:prSet presAssocID="{D2840213-ED81-4F4E-ACD6-8F513B1B0295}" presName="textRect" presStyleLbl="revTx" presStyleIdx="2" presStyleCnt="4">
        <dgm:presLayoutVars>
          <dgm:chMax val="1"/>
          <dgm:chPref val="1"/>
        </dgm:presLayoutVars>
      </dgm:prSet>
      <dgm:spPr/>
      <dgm:t>
        <a:bodyPr/>
        <a:lstStyle/>
        <a:p>
          <a:endParaRPr lang="en-US"/>
        </a:p>
      </dgm:t>
    </dgm:pt>
    <dgm:pt modelId="{325C93E8-F51E-4D12-AA7F-E3977FCE8060}" type="pres">
      <dgm:prSet presAssocID="{72DB8FC1-20DE-433C-ACEB-21D48750B6CD}" presName="sibTrans" presStyleCnt="0"/>
      <dgm:spPr/>
    </dgm:pt>
    <dgm:pt modelId="{133A4256-C53D-4D00-8206-52090F6337F3}" type="pres">
      <dgm:prSet presAssocID="{11C1559C-BF7A-43FA-BC37-7B176DA2A6FD}" presName="compNode" presStyleCnt="0"/>
      <dgm:spPr/>
    </dgm:pt>
    <dgm:pt modelId="{19DF466D-EA15-42DA-BA6A-BF4DCCEE5C23}" type="pres">
      <dgm:prSet presAssocID="{11C1559C-BF7A-43FA-BC37-7B176DA2A6FD}" presName="iconBgRect" presStyleLbl="bgShp" presStyleIdx="3" presStyleCnt="4"/>
      <dgm:spPr>
        <a:prstGeom prst="round2DiagRect">
          <a:avLst>
            <a:gd name="adj1" fmla="val 29727"/>
            <a:gd name="adj2" fmla="val 0"/>
          </a:avLst>
        </a:prstGeom>
      </dgm:spPr>
    </dgm:pt>
    <dgm:pt modelId="{5C753892-E5BA-49FB-9EBF-B34FAF3F048D}" type="pres">
      <dgm:prSet presAssocID="{11C1559C-BF7A-43FA-BC37-7B176DA2A6F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00D41630-0A8F-4F9F-BE9F-E2C7D81F8EFF}" type="pres">
      <dgm:prSet presAssocID="{11C1559C-BF7A-43FA-BC37-7B176DA2A6FD}" presName="spaceRect" presStyleCnt="0"/>
      <dgm:spPr/>
    </dgm:pt>
    <dgm:pt modelId="{9D9A6948-3EA3-4347-A16B-51041B0B2D71}" type="pres">
      <dgm:prSet presAssocID="{11C1559C-BF7A-43FA-BC37-7B176DA2A6FD}" presName="textRect" presStyleLbl="revTx" presStyleIdx="3" presStyleCnt="4">
        <dgm:presLayoutVars>
          <dgm:chMax val="1"/>
          <dgm:chPref val="1"/>
        </dgm:presLayoutVars>
      </dgm:prSet>
      <dgm:spPr/>
      <dgm:t>
        <a:bodyPr/>
        <a:lstStyle/>
        <a:p>
          <a:endParaRPr lang="en-US"/>
        </a:p>
      </dgm:t>
    </dgm:pt>
  </dgm:ptLst>
  <dgm:cxnLst>
    <dgm:cxn modelId="{7090A0A9-9D74-4BCF-B28A-A43D5AB2AD4F}" srcId="{BBB1AA79-B883-400D-B5DC-6CA0D13ECB86}" destId="{D2840213-ED81-4F4E-ACD6-8F513B1B0295}" srcOrd="2" destOrd="0" parTransId="{5C1E9C31-00EE-4E98-9684-9EF5F793C134}" sibTransId="{72DB8FC1-20DE-433C-ACEB-21D48750B6CD}"/>
    <dgm:cxn modelId="{8DB31373-BEE8-437E-97CB-32AB6AF9A1E0}" srcId="{BBB1AA79-B883-400D-B5DC-6CA0D13ECB86}" destId="{C0F5F151-B88D-495B-BA2A-E404AB0FA0D7}" srcOrd="0" destOrd="0" parTransId="{93D804DF-1B5C-48D6-87E1-0A46B8408CB3}" sibTransId="{F560DE0A-41DD-40E8-AD0C-9DD950F98D3B}"/>
    <dgm:cxn modelId="{5F040144-42AA-4866-B78C-E265521D3A6B}" srcId="{BBB1AA79-B883-400D-B5DC-6CA0D13ECB86}" destId="{4AA9D0A8-6BE5-49B2-965C-F034AF315B2A}" srcOrd="1" destOrd="0" parTransId="{97DF3BB8-9E4A-45D2-84D2-61600D97A1EA}" sibTransId="{885DAB2B-117B-4545-9C2F-03D3428E012A}"/>
    <dgm:cxn modelId="{16172AE1-9CC9-4AB9-B26F-5B114371E6D8}" type="presOf" srcId="{BBB1AA79-B883-400D-B5DC-6CA0D13ECB86}" destId="{3AB8C9BB-439E-4F1D-A9BD-559FD7D187B1}" srcOrd="0" destOrd="0" presId="urn:microsoft.com/office/officeart/2018/5/layout/IconLeafLabelList"/>
    <dgm:cxn modelId="{5ECECEBB-9230-4703-ADA9-C0144A376CAF}" srcId="{BBB1AA79-B883-400D-B5DC-6CA0D13ECB86}" destId="{11C1559C-BF7A-43FA-BC37-7B176DA2A6FD}" srcOrd="3" destOrd="0" parTransId="{8884D7A7-74F4-4990-A887-8572BDA5A5F7}" sibTransId="{1F16A034-FF7A-4168-86A7-448F5BC37B2E}"/>
    <dgm:cxn modelId="{C6A1AF70-E1F2-4394-869C-F360F8E8BE00}" type="presOf" srcId="{11C1559C-BF7A-43FA-BC37-7B176DA2A6FD}" destId="{9D9A6948-3EA3-4347-A16B-51041B0B2D71}" srcOrd="0" destOrd="0" presId="urn:microsoft.com/office/officeart/2018/5/layout/IconLeafLabelList"/>
    <dgm:cxn modelId="{9944256C-56CC-4BEE-A8A5-1287CEB89BF7}" type="presOf" srcId="{D2840213-ED81-4F4E-ACD6-8F513B1B0295}" destId="{0C5FEAFE-2306-43C8-BFA4-20F3E8D3E736}" srcOrd="0" destOrd="0" presId="urn:microsoft.com/office/officeart/2018/5/layout/IconLeafLabelList"/>
    <dgm:cxn modelId="{0D66FCBA-5F5F-4DF2-A37D-328EEE88097D}" type="presOf" srcId="{4AA9D0A8-6BE5-49B2-965C-F034AF315B2A}" destId="{D0445E31-0B15-49D3-B680-6C9475CEECB8}" srcOrd="0" destOrd="0" presId="urn:microsoft.com/office/officeart/2018/5/layout/IconLeafLabelList"/>
    <dgm:cxn modelId="{8800CE6F-5CD5-4DCC-9FB0-624244390D1D}" type="presOf" srcId="{C0F5F151-B88D-495B-BA2A-E404AB0FA0D7}" destId="{128F065F-1E12-404D-8C91-F6218508C965}" srcOrd="0" destOrd="0" presId="urn:microsoft.com/office/officeart/2018/5/layout/IconLeafLabelList"/>
    <dgm:cxn modelId="{C0A78362-B811-471D-9929-42D3952A13A1}" type="presParOf" srcId="{3AB8C9BB-439E-4F1D-A9BD-559FD7D187B1}" destId="{92AC62B9-2141-49EF-BF0E-CFFA68B4A8AB}" srcOrd="0" destOrd="0" presId="urn:microsoft.com/office/officeart/2018/5/layout/IconLeafLabelList"/>
    <dgm:cxn modelId="{AF95138B-2D5D-409A-B887-4C4EBB4EC3B3}" type="presParOf" srcId="{92AC62B9-2141-49EF-BF0E-CFFA68B4A8AB}" destId="{9B83310C-D001-4A7A-8BB9-3F6E52CED69C}" srcOrd="0" destOrd="0" presId="urn:microsoft.com/office/officeart/2018/5/layout/IconLeafLabelList"/>
    <dgm:cxn modelId="{80F74D40-CF67-4687-80D7-EE57A0C9C4D9}" type="presParOf" srcId="{92AC62B9-2141-49EF-BF0E-CFFA68B4A8AB}" destId="{E1E114E4-32DA-4A54-8FE9-D0F75E5A6EA2}" srcOrd="1" destOrd="0" presId="urn:microsoft.com/office/officeart/2018/5/layout/IconLeafLabelList"/>
    <dgm:cxn modelId="{59E7C0B0-29FA-471C-92F6-8AF896302756}" type="presParOf" srcId="{92AC62B9-2141-49EF-BF0E-CFFA68B4A8AB}" destId="{E3C7E802-619D-4064-B43E-FC157B398068}" srcOrd="2" destOrd="0" presId="urn:microsoft.com/office/officeart/2018/5/layout/IconLeafLabelList"/>
    <dgm:cxn modelId="{7038E4F2-63DB-4EB9-9388-8DD453423218}" type="presParOf" srcId="{92AC62B9-2141-49EF-BF0E-CFFA68B4A8AB}" destId="{128F065F-1E12-404D-8C91-F6218508C965}" srcOrd="3" destOrd="0" presId="urn:microsoft.com/office/officeart/2018/5/layout/IconLeafLabelList"/>
    <dgm:cxn modelId="{C4E93FA5-A699-484D-8A48-8DAB6BED6C49}" type="presParOf" srcId="{3AB8C9BB-439E-4F1D-A9BD-559FD7D187B1}" destId="{D008FB11-5231-452B-BE85-5646C3D765D6}" srcOrd="1" destOrd="0" presId="urn:microsoft.com/office/officeart/2018/5/layout/IconLeafLabelList"/>
    <dgm:cxn modelId="{CBCFB0CA-6FBC-457D-AB8D-0FAD1D6E27DC}" type="presParOf" srcId="{3AB8C9BB-439E-4F1D-A9BD-559FD7D187B1}" destId="{E217BBA5-9BE4-43BB-ABE4-FA20CBA2EAD5}" srcOrd="2" destOrd="0" presId="urn:microsoft.com/office/officeart/2018/5/layout/IconLeafLabelList"/>
    <dgm:cxn modelId="{0F62FD23-01AD-4292-8322-9A386CEC9311}" type="presParOf" srcId="{E217BBA5-9BE4-43BB-ABE4-FA20CBA2EAD5}" destId="{4120C79E-6D77-48FC-90DD-544C174686B0}" srcOrd="0" destOrd="0" presId="urn:microsoft.com/office/officeart/2018/5/layout/IconLeafLabelList"/>
    <dgm:cxn modelId="{1354C7F0-07EA-48FD-A6C9-66E0B48CA078}" type="presParOf" srcId="{E217BBA5-9BE4-43BB-ABE4-FA20CBA2EAD5}" destId="{433800A6-042D-46AC-9CF0-E5BB2C752171}" srcOrd="1" destOrd="0" presId="urn:microsoft.com/office/officeart/2018/5/layout/IconLeafLabelList"/>
    <dgm:cxn modelId="{519473A8-4613-4A4F-9DEE-0F9B819552BE}" type="presParOf" srcId="{E217BBA5-9BE4-43BB-ABE4-FA20CBA2EAD5}" destId="{91DF01F6-2BA1-4324-BB2B-3601BF18BA4E}" srcOrd="2" destOrd="0" presId="urn:microsoft.com/office/officeart/2018/5/layout/IconLeafLabelList"/>
    <dgm:cxn modelId="{94322DD1-A29F-412E-A1C9-AE0CFA837531}" type="presParOf" srcId="{E217BBA5-9BE4-43BB-ABE4-FA20CBA2EAD5}" destId="{D0445E31-0B15-49D3-B680-6C9475CEECB8}" srcOrd="3" destOrd="0" presId="urn:microsoft.com/office/officeart/2018/5/layout/IconLeafLabelList"/>
    <dgm:cxn modelId="{DD15C622-6755-4586-AEE0-CE50532CD81D}" type="presParOf" srcId="{3AB8C9BB-439E-4F1D-A9BD-559FD7D187B1}" destId="{BA161CE4-1B95-41F6-AB0B-929CEE47A285}" srcOrd="3" destOrd="0" presId="urn:microsoft.com/office/officeart/2018/5/layout/IconLeafLabelList"/>
    <dgm:cxn modelId="{67F92AFF-DE33-444A-BD32-AE5FA2FD9DAD}" type="presParOf" srcId="{3AB8C9BB-439E-4F1D-A9BD-559FD7D187B1}" destId="{B1F8A615-2D30-4BC2-BD8C-A9F537F40026}" srcOrd="4" destOrd="0" presId="urn:microsoft.com/office/officeart/2018/5/layout/IconLeafLabelList"/>
    <dgm:cxn modelId="{FB07A690-E812-4B20-987C-2736745BDA92}" type="presParOf" srcId="{B1F8A615-2D30-4BC2-BD8C-A9F537F40026}" destId="{9FF5183D-76C6-4380-A1FA-0E4B26D63BE2}" srcOrd="0" destOrd="0" presId="urn:microsoft.com/office/officeart/2018/5/layout/IconLeafLabelList"/>
    <dgm:cxn modelId="{6BE6B9A1-74B5-4161-A7D7-1BCD5C40AD59}" type="presParOf" srcId="{B1F8A615-2D30-4BC2-BD8C-A9F537F40026}" destId="{472789C7-AF0B-4D6F-8F57-9D860A14929F}" srcOrd="1" destOrd="0" presId="urn:microsoft.com/office/officeart/2018/5/layout/IconLeafLabelList"/>
    <dgm:cxn modelId="{3BEDFD5E-4CA9-4184-91EF-179B9F2B86A8}" type="presParOf" srcId="{B1F8A615-2D30-4BC2-BD8C-A9F537F40026}" destId="{C38892FB-DDE4-4DCB-B262-B6F8F1D7844B}" srcOrd="2" destOrd="0" presId="urn:microsoft.com/office/officeart/2018/5/layout/IconLeafLabelList"/>
    <dgm:cxn modelId="{7C64B3CB-5215-4CAB-BF88-A61A5F9B1D3F}" type="presParOf" srcId="{B1F8A615-2D30-4BC2-BD8C-A9F537F40026}" destId="{0C5FEAFE-2306-43C8-BFA4-20F3E8D3E736}" srcOrd="3" destOrd="0" presId="urn:microsoft.com/office/officeart/2018/5/layout/IconLeafLabelList"/>
    <dgm:cxn modelId="{28B0F175-C844-4211-A67A-6C46E3F075F5}" type="presParOf" srcId="{3AB8C9BB-439E-4F1D-A9BD-559FD7D187B1}" destId="{325C93E8-F51E-4D12-AA7F-E3977FCE8060}" srcOrd="5" destOrd="0" presId="urn:microsoft.com/office/officeart/2018/5/layout/IconLeafLabelList"/>
    <dgm:cxn modelId="{3BD872F5-E73F-4D34-8163-997691AE1693}" type="presParOf" srcId="{3AB8C9BB-439E-4F1D-A9BD-559FD7D187B1}" destId="{133A4256-C53D-4D00-8206-52090F6337F3}" srcOrd="6" destOrd="0" presId="urn:microsoft.com/office/officeart/2018/5/layout/IconLeafLabelList"/>
    <dgm:cxn modelId="{83124CCB-59F8-42A8-B688-94AABED447BC}" type="presParOf" srcId="{133A4256-C53D-4D00-8206-52090F6337F3}" destId="{19DF466D-EA15-42DA-BA6A-BF4DCCEE5C23}" srcOrd="0" destOrd="0" presId="urn:microsoft.com/office/officeart/2018/5/layout/IconLeafLabelList"/>
    <dgm:cxn modelId="{C28A427C-6C84-4880-8A0D-E3E7F35B439E}" type="presParOf" srcId="{133A4256-C53D-4D00-8206-52090F6337F3}" destId="{5C753892-E5BA-49FB-9EBF-B34FAF3F048D}" srcOrd="1" destOrd="0" presId="urn:microsoft.com/office/officeart/2018/5/layout/IconLeafLabelList"/>
    <dgm:cxn modelId="{148626DF-460A-4E97-8366-3AE3BB5764B7}" type="presParOf" srcId="{133A4256-C53D-4D00-8206-52090F6337F3}" destId="{00D41630-0A8F-4F9F-BE9F-E2C7D81F8EFF}" srcOrd="2" destOrd="0" presId="urn:microsoft.com/office/officeart/2018/5/layout/IconLeafLabelList"/>
    <dgm:cxn modelId="{F47D0107-6B29-406D-8143-8E751C86E07B}" type="presParOf" srcId="{133A4256-C53D-4D00-8206-52090F6337F3}" destId="{9D9A6948-3EA3-4347-A16B-51041B0B2D7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6B61-A40A-41BD-A957-3176102A11F5}">
      <dsp:nvSpPr>
        <dsp:cNvPr id="0" name=""/>
        <dsp:cNvSpPr/>
      </dsp:nvSpPr>
      <dsp:spPr>
        <a:xfrm>
          <a:off x="0" y="0"/>
          <a:ext cx="4354215" cy="1097606"/>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How reporting correlates to policy</a:t>
          </a:r>
        </a:p>
      </dsp:txBody>
      <dsp:txXfrm>
        <a:off x="32148" y="32148"/>
        <a:ext cx="3169811" cy="1033310"/>
      </dsp:txXfrm>
    </dsp:sp>
    <dsp:sp modelId="{DAFDBA43-BAEB-4C2C-AC28-E3EE96828A04}">
      <dsp:nvSpPr>
        <dsp:cNvPr id="0" name=""/>
        <dsp:cNvSpPr/>
      </dsp:nvSpPr>
      <dsp:spPr>
        <a:xfrm>
          <a:off x="384195" y="1280541"/>
          <a:ext cx="4354215" cy="1097606"/>
        </a:xfrm>
        <a:prstGeom prst="roundRect">
          <a:avLst>
            <a:gd name="adj" fmla="val 10000"/>
          </a:avLst>
        </a:prstGeom>
        <a:gradFill rotWithShape="0">
          <a:gsLst>
            <a:gs pos="0">
              <a:schemeClr val="accent4">
                <a:hueOff val="1329380"/>
                <a:satOff val="481"/>
                <a:lumOff val="-3921"/>
                <a:alphaOff val="0"/>
                <a:tint val="98000"/>
                <a:lumMod val="114000"/>
              </a:schemeClr>
            </a:gs>
            <a:gs pos="100000">
              <a:schemeClr val="accent4">
                <a:hueOff val="1329380"/>
                <a:satOff val="481"/>
                <a:lumOff val="-392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Narratives used for drug policy reform</a:t>
          </a:r>
        </a:p>
      </dsp:txBody>
      <dsp:txXfrm>
        <a:off x="416343" y="1312689"/>
        <a:ext cx="3192279" cy="1033310"/>
      </dsp:txXfrm>
    </dsp:sp>
    <dsp:sp modelId="{1100B3E8-20C7-4460-89FA-96B7E1DF0720}">
      <dsp:nvSpPr>
        <dsp:cNvPr id="0" name=""/>
        <dsp:cNvSpPr/>
      </dsp:nvSpPr>
      <dsp:spPr>
        <a:xfrm>
          <a:off x="768390" y="2561082"/>
          <a:ext cx="4354215" cy="1097606"/>
        </a:xfrm>
        <a:prstGeom prst="roundRect">
          <a:avLst>
            <a:gd name="adj" fmla="val 10000"/>
          </a:avLst>
        </a:prstGeom>
        <a:gradFill rotWithShape="0">
          <a:gsLst>
            <a:gs pos="0">
              <a:schemeClr val="accent4">
                <a:hueOff val="2658761"/>
                <a:satOff val="962"/>
                <a:lumOff val="-7843"/>
                <a:alphaOff val="0"/>
                <a:tint val="98000"/>
                <a:lumMod val="114000"/>
              </a:schemeClr>
            </a:gs>
            <a:gs pos="100000">
              <a:schemeClr val="accent4">
                <a:hueOff val="2658761"/>
                <a:satOff val="962"/>
                <a:lumOff val="-784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Justify prohibition or criminalization</a:t>
          </a:r>
        </a:p>
      </dsp:txBody>
      <dsp:txXfrm>
        <a:off x="800538" y="2593230"/>
        <a:ext cx="3192279" cy="1033310"/>
      </dsp:txXfrm>
    </dsp:sp>
    <dsp:sp modelId="{AA5B85C5-3D94-4C21-AEA5-1F3DAEF8B1C0}">
      <dsp:nvSpPr>
        <dsp:cNvPr id="0" name=""/>
        <dsp:cNvSpPr/>
      </dsp:nvSpPr>
      <dsp:spPr>
        <a:xfrm>
          <a:off x="3640770" y="832351"/>
          <a:ext cx="713444" cy="713444"/>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3801295" y="832351"/>
        <a:ext cx="392394" cy="536867"/>
      </dsp:txXfrm>
    </dsp:sp>
    <dsp:sp modelId="{DC412ABD-B830-423D-ABD8-465013CF77E2}">
      <dsp:nvSpPr>
        <dsp:cNvPr id="0" name=""/>
        <dsp:cNvSpPr/>
      </dsp:nvSpPr>
      <dsp:spPr>
        <a:xfrm>
          <a:off x="4024966" y="2105575"/>
          <a:ext cx="713444" cy="713444"/>
        </a:xfrm>
        <a:prstGeom prst="downArrow">
          <a:avLst>
            <a:gd name="adj1" fmla="val 55000"/>
            <a:gd name="adj2" fmla="val 45000"/>
          </a:avLst>
        </a:prstGeom>
        <a:solidFill>
          <a:schemeClr val="accent4">
            <a:tint val="40000"/>
            <a:alpha val="90000"/>
            <a:hueOff val="3137075"/>
            <a:satOff val="-4001"/>
            <a:lumOff val="-1561"/>
            <a:alphaOff val="0"/>
          </a:schemeClr>
        </a:solidFill>
        <a:ln w="9525" cap="rnd" cmpd="sng" algn="ctr">
          <a:solidFill>
            <a:schemeClr val="accent4">
              <a:tint val="40000"/>
              <a:alpha val="90000"/>
              <a:hueOff val="3137075"/>
              <a:satOff val="-4001"/>
              <a:lumOff val="-15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4185491" y="2105575"/>
        <a:ext cx="392394" cy="536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310C-D001-4A7A-8BB9-3F6E52CED69C}">
      <dsp:nvSpPr>
        <dsp:cNvPr id="0" name=""/>
        <dsp:cNvSpPr/>
      </dsp:nvSpPr>
      <dsp:spPr>
        <a:xfrm>
          <a:off x="550892" y="394754"/>
          <a:ext cx="1444760" cy="14447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114E4-32DA-4A54-8FE9-D0F75E5A6EA2}">
      <dsp:nvSpPr>
        <dsp:cNvPr id="0" name=""/>
        <dsp:cNvSpPr/>
      </dsp:nvSpPr>
      <dsp:spPr>
        <a:xfrm>
          <a:off x="858792" y="702654"/>
          <a:ext cx="828961" cy="828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8F065F-1E12-404D-8C91-F6218508C965}">
      <dsp:nvSpPr>
        <dsp:cNvPr id="0" name=""/>
        <dsp:cNvSpPr/>
      </dsp:nvSpPr>
      <dsp:spPr>
        <a:xfrm>
          <a:off x="89042"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0" i="0" kern="1200" dirty="0"/>
            <a:t>History of Media Coverage Influencing Public Policy</a:t>
          </a:r>
          <a:endParaRPr lang="en-US" sz="1400" kern="1200" dirty="0"/>
        </a:p>
      </dsp:txBody>
      <dsp:txXfrm>
        <a:off x="89042" y="2289522"/>
        <a:ext cx="2368460" cy="720000"/>
      </dsp:txXfrm>
    </dsp:sp>
    <dsp:sp modelId="{4120C79E-6D77-48FC-90DD-544C174686B0}">
      <dsp:nvSpPr>
        <dsp:cNvPr id="0" name=""/>
        <dsp:cNvSpPr/>
      </dsp:nvSpPr>
      <dsp:spPr>
        <a:xfrm>
          <a:off x="3333833" y="394754"/>
          <a:ext cx="1444760" cy="144476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800A6-042D-46AC-9CF0-E5BB2C752171}">
      <dsp:nvSpPr>
        <dsp:cNvPr id="0" name=""/>
        <dsp:cNvSpPr/>
      </dsp:nvSpPr>
      <dsp:spPr>
        <a:xfrm>
          <a:off x="3641733" y="702654"/>
          <a:ext cx="828961" cy="828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445E31-0B15-49D3-B680-6C9475CEECB8}">
      <dsp:nvSpPr>
        <dsp:cNvPr id="0" name=""/>
        <dsp:cNvSpPr/>
      </dsp:nvSpPr>
      <dsp:spPr>
        <a:xfrm>
          <a:off x="2871984"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0" i="0" kern="1200"/>
            <a:t>Accurate Depiction of Opioid Epidemic</a:t>
          </a:r>
          <a:endParaRPr lang="en-US" sz="1400" kern="1200"/>
        </a:p>
      </dsp:txBody>
      <dsp:txXfrm>
        <a:off x="2871984" y="2289522"/>
        <a:ext cx="2368460" cy="720000"/>
      </dsp:txXfrm>
    </dsp:sp>
    <dsp:sp modelId="{9FF5183D-76C6-4380-A1FA-0E4B26D63BE2}">
      <dsp:nvSpPr>
        <dsp:cNvPr id="0" name=""/>
        <dsp:cNvSpPr/>
      </dsp:nvSpPr>
      <dsp:spPr>
        <a:xfrm>
          <a:off x="6116775" y="394754"/>
          <a:ext cx="1444760" cy="144476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789C7-AF0B-4D6F-8F57-9D860A14929F}">
      <dsp:nvSpPr>
        <dsp:cNvPr id="0" name=""/>
        <dsp:cNvSpPr/>
      </dsp:nvSpPr>
      <dsp:spPr>
        <a:xfrm>
          <a:off x="6424675" y="702654"/>
          <a:ext cx="828961" cy="8289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5FEAFE-2306-43C8-BFA4-20F3E8D3E736}">
      <dsp:nvSpPr>
        <dsp:cNvPr id="0" name=""/>
        <dsp:cNvSpPr/>
      </dsp:nvSpPr>
      <dsp:spPr>
        <a:xfrm>
          <a:off x="5654925"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0" i="0" kern="1200"/>
            <a:t>Harm Reduction Innovations</a:t>
          </a:r>
          <a:endParaRPr lang="en-US" sz="1400" kern="1200"/>
        </a:p>
      </dsp:txBody>
      <dsp:txXfrm>
        <a:off x="5654925" y="2289522"/>
        <a:ext cx="2368460" cy="720000"/>
      </dsp:txXfrm>
    </dsp:sp>
    <dsp:sp modelId="{19DF466D-EA15-42DA-BA6A-BF4DCCEE5C23}">
      <dsp:nvSpPr>
        <dsp:cNvPr id="0" name=""/>
        <dsp:cNvSpPr/>
      </dsp:nvSpPr>
      <dsp:spPr>
        <a:xfrm>
          <a:off x="8899716" y="394754"/>
          <a:ext cx="1444760" cy="144476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53892-E5BA-49FB-9EBF-B34FAF3F048D}">
      <dsp:nvSpPr>
        <dsp:cNvPr id="0" name=""/>
        <dsp:cNvSpPr/>
      </dsp:nvSpPr>
      <dsp:spPr>
        <a:xfrm>
          <a:off x="9207616" y="702654"/>
          <a:ext cx="828961" cy="8289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9A6948-3EA3-4347-A16B-51041B0B2D71}">
      <dsp:nvSpPr>
        <dsp:cNvPr id="0" name=""/>
        <dsp:cNvSpPr/>
      </dsp:nvSpPr>
      <dsp:spPr>
        <a:xfrm>
          <a:off x="8437866"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0" i="0" kern="1200"/>
            <a:t>Destigmatizing Narrative Framing</a:t>
          </a:r>
          <a:endParaRPr lang="en-US" sz="1400" kern="1200"/>
        </a:p>
      </dsp:txBody>
      <dsp:txXfrm>
        <a:off x="8437866" y="2289522"/>
        <a:ext cx="236846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61007-A501-1B4E-9F18-D79E876F02A5}"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1BBD2-D373-384E-BCBB-B65754B93A79}" type="slidenum">
              <a:rPr lang="en-US" smtClean="0"/>
              <a:t>‹#›</a:t>
            </a:fld>
            <a:endParaRPr lang="en-US"/>
          </a:p>
        </p:txBody>
      </p:sp>
    </p:spTree>
    <p:extLst>
      <p:ext uri="{BB962C8B-B14F-4D97-AF65-F5344CB8AC3E}">
        <p14:creationId xmlns:p14="http://schemas.microsoft.com/office/powerpoint/2010/main" val="375779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rwin.com/sites/default/files/upm-binaries/4006_Newman_Reader___Chp_3_The_Crack_Attack_Final_Pdf.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ntencingproject.org/publications/6-million-lost-voters-state-level-estimates-felony-disenfranchisement-2016/"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aclu.org/sites/default/files/FilesPDFs/collateral_damage.pdf" TargetMode="External"/><Relationship Id="rId4" Type="http://schemas.openxmlformats.org/officeDocument/2006/relationships/hyperlink" Target="https://www.vera.org/blog/how-systemic-racism-keeps-millions-of-black-people-from-vot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appeared in the New York Times and its author was a distinguished physician. This article talked about crazed murder parties, cocaine making black impervious to bullets, and basically violent hulk like monsters. It drew a distinction between crazed cocaine users, whites who primarily drank alcohol which was not as accessible to blacks, creating a soon to be familiar us vs them/good vs bad racial demarcation about substance use. Between 1898 and 1914 numerous articles appeared exaggerating the association of heinous crimes and cocaine use by blacks. In some cases suspicious of cocaine intoxication justified </a:t>
            </a:r>
            <a:r>
              <a:rPr lang="en-US" dirty="0" err="1"/>
              <a:t>lynchings</a:t>
            </a:r>
            <a:r>
              <a:rPr lang="en-US" dirty="0"/>
              <a:t>. Around this time Congress was debating the Harrison Narcotics Tax Act, one of the first attempts at national drug legislation – to tax and regulate the production, importation, and distribution of opium and coca products and control the opium trade. It was opposed in the south re: states rights. The Harrison Tax Act was passed in 1914, the same year this article of the mythical negro cocaine fiend was published.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19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Coke plague: Newsweek 1986a:63, Christoph </a:t>
            </a:r>
            <a:r>
              <a:rPr lang="en-US" dirty="0" err="1"/>
              <a:t>Blumrich</a:t>
            </a:r>
            <a:endParaRPr lang="en-US" dirty="0"/>
          </a:p>
          <a:p>
            <a:r>
              <a:rPr lang="en-US" dirty="0"/>
              <a:t>2. Newsweek editorial deletions: Shocking Numbers and Graphic Accounts: Quantified Images of Drug Problems in the Print Media, Orcutt and Turner, Social Problems Vol 40, No. 2, May 1993</a:t>
            </a:r>
          </a:p>
          <a:p>
            <a:r>
              <a:rPr lang="en-US" dirty="0"/>
              <a:t>3. Time 1986:64, Joe </a:t>
            </a:r>
            <a:r>
              <a:rPr lang="en-US" dirty="0" err="1"/>
              <a:t>Lertola</a:t>
            </a:r>
            <a:r>
              <a:rPr lang="en-US" dirty="0"/>
              <a:t>. Copyright 1986 Time Inc.</a:t>
            </a:r>
          </a:p>
          <a:p>
            <a:r>
              <a:rPr lang="en-US" dirty="0"/>
              <a:t>4. </a:t>
            </a:r>
          </a:p>
          <a:p>
            <a:endParaRPr lang="en-US" dirty="0"/>
          </a:p>
          <a:p>
            <a:r>
              <a:rPr lang="en-US" dirty="0"/>
              <a:t>First image: 1986 picture that accurately described the prevalence of drug use whereas the stories pushing the epidemic angle were truncated to remove that bump of usage in the 70s. Also included marijuana, which in itself was declining, to contrast with “hard” drugs. What they basically did was emphasize a minor and short term bump in 30-day usage (ignoring a larger increase that had happened and since leveled off in the 70s) which was cited as “dramatic,” effectively acknowledging illicit drug use had been declining while using a short term increase to predict an epidemic. That initial spike in the 70s did not receive comparable media coverage. Alcohol OR tobacco use dwarfed the rates of use of </a:t>
            </a:r>
            <a:r>
              <a:rPr lang="en-US" b="1" dirty="0"/>
              <a:t>all illicit drugs combined</a:t>
            </a:r>
            <a:r>
              <a:rPr lang="en-US" b="0" dirty="0"/>
              <a:t> (1 in 4 and 1 in 5 respectively). The percentage of young people who had ever tried cocaine peaked in 1982, four years BEFORE the “start of the epidemic and continued to decline thereafter. By all official measures, cocaine use was low to begin with and continued to decline throughout the “scare.”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June 1986, stories about drug abuse accounted for 3.2% of all national media, then unprecedented. In that year, between the 3 major tv networks, they aired 74 evening news segments on drugs. 48 Hours on Crack Street. The NYT ran three front page series called “The Crack Plague.” All of this occurred while nearly every index of drug use was dropping, and had peaked four years before the start of this “epidemic.” By comparison, during this time period HIV/AIDS never accounted for more than 1.2% of overall coverage through the 80s and 90s. Crack use was low to begin with and only declined during this epidemic. Washing Post ran over 1500 stories between 88 and 89. Crack was called the most addictive drug known to man and said to cause instantaneous addiction. 66% of stories by The New York Times perpetuated at least one stigmatizing myth of crack users and had only decreased 30% by 1995.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2017: estimated 11.2% (1 in 9) Americans had used an illicit drug in the past month, primarily marijuana (30.5m all, 26m marijuana). Prescription pain relievers current misuse 3.2m (1.2%) aged 12 or older. Number excludes those with no fixed address, active duty military personnel, and those in prisons, nursing homes, mental institutions, etc.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08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August 6, 1989 Douglas J. </a:t>
            </a:r>
            <a:r>
              <a:rPr lang="en-US" dirty="0" err="1"/>
              <a:t>Besharov</a:t>
            </a:r>
            <a:endParaRPr lang="en-US" dirty="0"/>
          </a:p>
          <a:p>
            <a:pPr marL="685800" lvl="1" indent="-228600">
              <a:buAutoNum type="arabicPeriod"/>
            </a:pPr>
            <a:r>
              <a:rPr lang="en-US" dirty="0"/>
              <a:t>New York Times, May 9, 2018, Jennifer Egan</a:t>
            </a:r>
          </a:p>
          <a:p>
            <a:pPr marL="228600" indent="-228600">
              <a:buAutoNum type="arabicPeriod"/>
            </a:pPr>
            <a:r>
              <a:rPr lang="en-US" dirty="0"/>
              <a:t>Time Magazine, Kids Addicted to Crack, May 13, 1991</a:t>
            </a:r>
          </a:p>
          <a:p>
            <a:pPr marL="228600" indent="-228600">
              <a:buAutoNum type="arabicPeriod"/>
            </a:pPr>
            <a:r>
              <a:rPr lang="en-US" dirty="0"/>
              <a:t>New</a:t>
            </a:r>
            <a:r>
              <a:rPr lang="en-US" baseline="0" dirty="0"/>
              <a:t> York Daily News as originally seen in the film The Seven 5 </a:t>
            </a:r>
            <a:endParaRPr lang="en-US" dirty="0"/>
          </a:p>
          <a:p>
            <a:endParaRPr lang="en-US" dirty="0"/>
          </a:p>
          <a:p>
            <a:r>
              <a:rPr lang="en-US" dirty="0"/>
              <a:t>Racist arguments often originated from experts in the field; a prominent criminologist coined the term </a:t>
            </a:r>
            <a:r>
              <a:rPr lang="en-US" dirty="0" err="1"/>
              <a:t>superpredator</a:t>
            </a:r>
            <a:r>
              <a:rPr lang="en-US" dirty="0"/>
              <a:t>: juveniles “raised by deviant, delinquent, and criminal adults in abusive, violence-ridden, fatherless, godless, jobless settings” who would in time “do what comes naturally: murder, rape, rob, assault, burglarize, deal deadly drugs, and get high.”. A renowned pediatrician claimed that crack exposure in babies “wipes out the part of their brains that makes us human beings.” The former director of the US National Center on Child Abuse and Neglect predicted a “bio underclass” with “irrevocable and permanent brain damage, whether it is 5% or 15% of the black community. Keep in mind the percentage of cocaine users was already lower than that! A prominent conservative journalist (Charles Krauthammer, who recently passed) said “a cohort of babies is now being born whose future is closed to them from day one. Theirs will be a life of certain suffering, of probably deviance, of permanent inferiority. At best, a menial life of severe deprivation, and this is all biologically determined from birth.” Washington Post: “a potential human plague almost too horrible to imagine.” Rolling Stone: recommended putting cocaine exposed babies “in a crib, turn out the lights, and keep your distance,” advice that is impossible to imagine being given to white mothers to deprive babies of all stimulus and be ignored in a dark room. The “crack baby” study was based on 23 participants and did not look at the effects of powder cocaine use on infants and was eventually recanted.  More susceptible to SIDS based on small sample sizes, later debunked; modern longitudinal studies show little or no developmental differences in cocaine exposed babies.</a:t>
            </a:r>
          </a:p>
          <a:p>
            <a:endParaRPr lang="en-US" dirty="0"/>
          </a:p>
          <a:p>
            <a:r>
              <a:rPr lang="en-US" dirty="0"/>
              <a:t>What does this say about what sources and experts the press is quoting to drive their chosen narratives? </a:t>
            </a:r>
          </a:p>
          <a:p>
            <a:endParaRPr lang="en-US" dirty="0"/>
          </a:p>
          <a:p>
            <a:r>
              <a:rPr lang="en-US" dirty="0"/>
              <a:t>Krauthammer said “there might be a better solution fairer to both mother and child but no one can find it.” Today we managed to “find” that humane treatment and a healthcare perspective is a better solution to addiction. When you use rhetoric that is premised on the biological determination, that people have certain genetic predispositions that are not affected by social and outside intervention, it elides discussion of preventative or therapeutic treatment.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20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Crack headlines (to be read aloud): 1/1/85 through 12/31/90, a year before the beginning of the so-called crack epidemic and prior to the 1986 elections through 1990, when coverage began to wane after the 1988 election. Opiates: 1/1/07-12/31/14, which opioid overdoses had already increased 130% since 1999 and fentanyl involved overdoses shot up 151% which is clearly a real health epidemic. </a:t>
            </a:r>
          </a:p>
          <a:p>
            <a:endParaRPr lang="en-US" dirty="0"/>
          </a:p>
          <a:p>
            <a:r>
              <a:rPr lang="en-US" dirty="0"/>
              <a:t>Vocabulary of attribution: drugs, especially crack, threatened all the central institutions in American life: families, communities, schools, businesses, law enforcement. Routinization of caricature: worst cases framed as typical cases, the episodic rhetorically recrafted into the epidemic. Drug so poisonous that air itself is unsafe to breathe, matricide, a pervasive atmosphere of fear, violence, and crime. Drug dealers were depicted as flashy predators running business empires, welfare queens depicted as “living large” on government benefits. “Plague,” “epidemic,” “decay,” “crisis,” “eating away at the fabric of America”. Threat that drug use was going to go into the suburbs when it was largely confined the urban cities. </a:t>
            </a:r>
          </a:p>
          <a:p>
            <a:endParaRPr lang="en-US" dirty="0"/>
          </a:p>
          <a:p>
            <a:r>
              <a:rPr lang="en-US" dirty="0"/>
              <a:t>Coverage of opioid users: drug use or addiction is painted as novel or surprising; that such a thing could happen to a “good” person with so much potential.</a:t>
            </a:r>
          </a:p>
          <a:p>
            <a:r>
              <a:rPr lang="en-US" dirty="0"/>
              <a:t>Historical denial of drug use in white communities helps maintain the notion that whites are law abiding upstanding citizens as well as contrasting to the immorality of the inner city. </a:t>
            </a:r>
          </a:p>
          <a:p>
            <a:r>
              <a:rPr lang="en-US" dirty="0"/>
              <a:t>The underlying tone is one of regret, that a “good” life was squandered.</a:t>
            </a:r>
          </a:p>
          <a:p>
            <a:r>
              <a:rPr lang="en-US" dirty="0"/>
              <a:t>The etiology of one’s drug use is normally explored, which is often missing in non-white drug users</a:t>
            </a:r>
          </a:p>
          <a:p>
            <a:r>
              <a:rPr lang="en-US" dirty="0"/>
              <a:t>Their drug use is explained in ways that leave them blameless and victims of circumstance</a:t>
            </a:r>
          </a:p>
          <a:p>
            <a:r>
              <a:rPr lang="en-US" dirty="0"/>
              <a:t>White drug users are contrasted to “real” addicts, dirty homeless people on the street, but a “normal” person dealing with misfortune.</a:t>
            </a:r>
          </a:p>
          <a:p>
            <a:r>
              <a:rPr lang="en-US" dirty="0"/>
              <a:t>Called an “epidemic of despair,” “deaths of despair.” The criminalization of users is absent. </a:t>
            </a:r>
          </a:p>
          <a:p>
            <a:r>
              <a:rPr lang="en-US" dirty="0"/>
              <a:t>Focuses on big pharma, treatment, and medical uses; majority of those diagnosed with OUD were exposed to four or more classes of drugs with first age of exposure at age 12 and more than 50% of people with OUD get their drugs for free from a friend of family member.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15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77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his first major primetime address to the nation broadcast on all 3 networks. The annual federal budget for antidrug efforts surged from less than $2 billion in 1981 to more than $12 billion in 1993. The budget for the DEA quadruped between 1981 and 1992. The Bush administration alone spent $45 billion, more than all other presidents since Nixon combined mostly on law enforcement. This naturally front page news the next day. They said they “liked the prop” and decided it should be bought in the park across the street from the WH so the president could say that crack had become so pervasive it was being sold “in front of the WH.” They were not able to find anyone selling crack in the area and had to entice someone to come to the park to make the sale – a 17 or 18 year old high school senior who didn’t even know where the WH was. There is a recording of the DEA talking to him and he says “where the f is the WH.” They had to manipulate him to get there Nobody would sell crack there because among other reasons there would be no customers, because crack use was in the poor neighborhoods not close to the WH.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January 1985, 23% of polled Americans cited “nuclear war” as the most important problem in the country;</a:t>
            </a:r>
            <a:r>
              <a:rPr lang="en-US" sz="1200" b="0" i="0" u="sng" strike="noStrike" kern="1200" dirty="0">
                <a:solidFill>
                  <a:schemeClr val="tx1"/>
                </a:solidFill>
                <a:effectLst/>
                <a:latin typeface="+mn-lt"/>
                <a:ea typeface="+mn-ea"/>
                <a:cs typeface="+mn-cs"/>
                <a:hlinkClick r:id="rId3"/>
              </a:rPr>
              <a:t> less than 1% believed drugs were an important problem.</a:t>
            </a:r>
            <a:r>
              <a:rPr lang="en-US" sz="1200" b="0" i="0" u="none" strike="noStrike" kern="1200" dirty="0">
                <a:solidFill>
                  <a:schemeClr val="tx1"/>
                </a:solidFill>
                <a:effectLst/>
                <a:latin typeface="+mn-lt"/>
                <a:ea typeface="+mn-ea"/>
                <a:cs typeface="+mn-cs"/>
              </a:rPr>
              <a:t> In 1989, 64% of Americans cited drug use as the country’s most important problem, with nuclear war downgraded to just 1%. In 1990, concern for drug use again dropped to 10%. The consistency with which the media manipulated Americans’ views during the drug war is both stark and readily apparent. </a:t>
            </a:r>
            <a:endParaRPr lang="en-US" dirty="0"/>
          </a:p>
          <a:p>
            <a:endParaRPr lang="en-US" dirty="0"/>
          </a:p>
          <a:p>
            <a:r>
              <a:rPr lang="en-US" dirty="0"/>
              <a:t>Laws: There had previously been 55 mandatory minimums for criminal sentencing. With the Anti Drug Abuse Act of 1986, 29 new mandatory minimums were implemented all relating only to drug offenses. They were designed to apply distribution level import/export offense sentencing to low level offenders.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04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Crack cocaine being “100 times more powerful” than powder cocaine </a:t>
            </a:r>
            <a:r>
              <a:rPr lang="en-US" dirty="0">
                <a:sym typeface="Wingdings" panose="05000000000000000000" pitchFamily="2" charset="2"/>
              </a:rPr>
              <a:t> 100x longer sentencing for an identical drug. </a:t>
            </a:r>
            <a:r>
              <a:rPr lang="en-US" dirty="0"/>
              <a:t>Narcotics offenses increased eightfold from 1986 and incarceration rates tripled.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1980: drug arrests rise 126% with blacks arrested at five times the rate of whites, 13x more often today and as high as 57x more often in some states. Prior to the War on Drugs, the incarceration rate remained stable for at least 50 years at 110 per 100k. By 2008 it was 751 per 100k, roughly over half of which are federal drug offenses. Today the rate is 655 per 100k. Blacks and </a:t>
            </a:r>
            <a:r>
              <a:rPr lang="en-US" dirty="0" err="1">
                <a:sym typeface="Wingdings" panose="05000000000000000000" pitchFamily="2" charset="2"/>
              </a:rPr>
              <a:t>latinos</a:t>
            </a:r>
            <a:r>
              <a:rPr lang="en-US" dirty="0">
                <a:sym typeface="Wingdings" panose="05000000000000000000" pitchFamily="2" charset="2"/>
              </a:rPr>
              <a:t> represent more than 75% of drug law violators in state and federal prisons.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Black women are up to 10x more likely to be reported to child welfare services for suspected drug use. # of kids in foster care had dropped in 1980 due to Child Welfare Act, but drug laws reversed this trend and outpaced previous levels of growth (from 302k in 80 - to 262k in 82 - then 300k in 87, 400k in 90.) Number of children in foster care due to prenatal drug exposure increased 25%; by 1990 more than 60% of children in foster care were children of color. Today black people are still twice as likely to be prosecuted under mandatory minimum sentences than whites and more than 61% of women in federal prison are there for drug convictions with black women being more than twice as likely to be criminalized for drug law violations than white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Felony convictions bar access to public housing. You may not enlist in the military. You may not receive federal benefits such as SNAP, TANF, and educational aid even for just possessing marijuana. You may be re-arrested for possessing a firearm. You are disqualified from fostering or adopting a child. You cannot serve on a jury. You are blocked from most government security clearances, and </a:t>
            </a:r>
            <a:r>
              <a:rPr lang="en-US" sz="1200" b="1" i="0" u="none" strike="noStrike" kern="1200" dirty="0">
                <a:solidFill>
                  <a:schemeClr val="tx1"/>
                </a:solidFill>
                <a:effectLst/>
                <a:latin typeface="+mn-lt"/>
                <a:ea typeface="+mn-ea"/>
                <a:cs typeface="+mn-cs"/>
              </a:rPr>
              <a:t>any employment subject to federal regulation</a:t>
            </a:r>
            <a:r>
              <a:rPr lang="en-US"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hlinkClick r:id="rId3"/>
              </a:rPr>
              <a:t>Of the six million Americans</a:t>
            </a:r>
            <a:r>
              <a:rPr lang="en-US" sz="1200" b="0" i="0" u="none" strike="noStrike" kern="1200" dirty="0">
                <a:solidFill>
                  <a:schemeClr val="tx1"/>
                </a:solidFill>
                <a:effectLst/>
                <a:latin typeface="+mn-lt"/>
                <a:ea typeface="+mn-ea"/>
                <a:cs typeface="+mn-cs"/>
              </a:rPr>
              <a:t> disenfranchised as of 2016, </a:t>
            </a:r>
            <a:r>
              <a:rPr lang="en-US" sz="1200" b="0" i="0" u="sng" strike="noStrike" kern="1200" dirty="0">
                <a:solidFill>
                  <a:schemeClr val="tx1"/>
                </a:solidFill>
                <a:effectLst/>
                <a:latin typeface="+mn-lt"/>
                <a:ea typeface="+mn-ea"/>
                <a:cs typeface="+mn-cs"/>
                <a:hlinkClick r:id="rId4"/>
              </a:rPr>
              <a:t>38%</a:t>
            </a:r>
            <a:r>
              <a:rPr lang="en-US" sz="1200" b="0" i="0" u="none" strike="noStrike" kern="1200" dirty="0">
                <a:solidFill>
                  <a:schemeClr val="tx1"/>
                </a:solidFill>
                <a:effectLst/>
                <a:latin typeface="+mn-lt"/>
                <a:ea typeface="+mn-ea"/>
                <a:cs typeface="+mn-cs"/>
              </a:rPr>
              <a:t> are black (1 in every 13 black Americans, four times as much as any other race). That’s more than 7% of the black population compared to less than 2% in any other racial group. More than </a:t>
            </a:r>
            <a:r>
              <a:rPr lang="en-US" sz="1200" b="0" i="0" u="sng" strike="noStrike" kern="1200" dirty="0">
                <a:solidFill>
                  <a:schemeClr val="tx1"/>
                </a:solidFill>
                <a:effectLst/>
                <a:latin typeface="+mn-lt"/>
                <a:ea typeface="+mn-ea"/>
                <a:cs typeface="+mn-cs"/>
                <a:hlinkClick r:id="rId5"/>
              </a:rPr>
              <a:t>ten states</a:t>
            </a:r>
            <a:r>
              <a:rPr lang="en-US" sz="1200" b="0" i="0" u="none" strike="noStrike" kern="1200" dirty="0">
                <a:solidFill>
                  <a:schemeClr val="tx1"/>
                </a:solidFill>
                <a:effectLst/>
                <a:latin typeface="+mn-lt"/>
                <a:ea typeface="+mn-ea"/>
                <a:cs typeface="+mn-cs"/>
              </a:rPr>
              <a:t> have disenfranchised more than 20% of their black men. These rates vary by state and are not consistent across the board. Florida alone accounts for 27% of all disenfranchised Americans. And this is often permanent; America is the only country to deprive citizens of the right to vote after they have completed their </a:t>
            </a:r>
            <a:r>
              <a:rPr lang="en-US" sz="1200" b="0" i="0" u="none" strike="noStrike" kern="1200" dirty="0" err="1">
                <a:solidFill>
                  <a:schemeClr val="tx1"/>
                </a:solidFill>
                <a:effectLst/>
                <a:latin typeface="+mn-lt"/>
                <a:ea typeface="+mn-ea"/>
                <a:cs typeface="+mn-cs"/>
              </a:rPr>
              <a:t>setnences</a:t>
            </a:r>
            <a:r>
              <a:rPr lang="en-US" sz="1200" b="0" i="0" u="none" strike="noStrike" kern="1200" dirty="0">
                <a:solidFill>
                  <a:schemeClr val="tx1"/>
                </a:solidFill>
                <a:effectLst/>
                <a:latin typeface="+mn-lt"/>
                <a:ea typeface="+mn-ea"/>
                <a:cs typeface="+mn-cs"/>
              </a:rPr>
              <a:t>. </a:t>
            </a:r>
            <a:endParaRPr lang="en-US" dirty="0">
              <a:sym typeface="Wingdings" panose="05000000000000000000" pitchFamily="2" charset="2"/>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90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News stores are far more likely to included stigmatizing terms than less stigmatizing terms:</a:t>
            </a:r>
          </a:p>
          <a:p>
            <a:pPr lvl="0"/>
            <a:r>
              <a:rPr lang="en-US" sz="1200" kern="1200" dirty="0">
                <a:solidFill>
                  <a:schemeClr val="tx1"/>
                </a:solidFill>
                <a:effectLst/>
                <a:latin typeface="+mn-lt"/>
                <a:ea typeface="+mn-ea"/>
                <a:cs typeface="+mn-cs"/>
              </a:rPr>
              <a:t>Of 6,399 identified stories, 49% mentioned one or more stigmatizing words</a:t>
            </a:r>
          </a:p>
          <a:p>
            <a:pPr lvl="0"/>
            <a:r>
              <a:rPr lang="en-US" sz="1200" kern="1200" dirty="0">
                <a:solidFill>
                  <a:schemeClr val="tx1"/>
                </a:solidFill>
                <a:effectLst/>
                <a:latin typeface="+mn-lt"/>
                <a:ea typeface="+mn-ea"/>
                <a:cs typeface="+mn-cs"/>
              </a:rPr>
              <a:t>2% mentioned one or more alternative, less stigmatizing words</a:t>
            </a:r>
          </a:p>
          <a:p>
            <a:pPr lvl="0"/>
            <a:r>
              <a:rPr lang="en-US" sz="1200" kern="1200" dirty="0">
                <a:solidFill>
                  <a:schemeClr val="tx1"/>
                </a:solidFill>
                <a:effectLst/>
                <a:latin typeface="+mn-lt"/>
                <a:ea typeface="+mn-ea"/>
                <a:cs typeface="+mn-cs"/>
              </a:rPr>
              <a:t>Increase of 37% in July 2008- June 2009</a:t>
            </a:r>
          </a:p>
          <a:p>
            <a:pPr lvl="1"/>
            <a:r>
              <a:rPr lang="en-US" sz="1200" kern="1200" dirty="0">
                <a:solidFill>
                  <a:schemeClr val="tx1"/>
                </a:solidFill>
                <a:effectLst/>
                <a:latin typeface="+mn-lt"/>
                <a:ea typeface="+mn-ea"/>
                <a:cs typeface="+mn-cs"/>
              </a:rPr>
              <a:t>59% during July 2013-June 2014</a:t>
            </a:r>
          </a:p>
          <a:p>
            <a:pPr lvl="1"/>
            <a:r>
              <a:rPr lang="en-US" sz="1200" kern="1200" dirty="0">
                <a:solidFill>
                  <a:schemeClr val="tx1"/>
                </a:solidFill>
                <a:effectLst/>
                <a:latin typeface="+mn-lt"/>
                <a:ea typeface="+mn-ea"/>
                <a:cs typeface="+mn-cs"/>
              </a:rPr>
              <a:t>45% July 2017-June 2018</a:t>
            </a:r>
          </a:p>
          <a:p>
            <a:pPr lvl="0"/>
            <a:r>
              <a:rPr lang="en-US" sz="1200" kern="1200" dirty="0">
                <a:solidFill>
                  <a:schemeClr val="tx1"/>
                </a:solidFill>
                <a:effectLst/>
                <a:latin typeface="+mn-lt"/>
                <a:ea typeface="+mn-ea"/>
                <a:cs typeface="+mn-cs"/>
              </a:rPr>
              <a:t>“Addict” was the most frequently mentioned stigmatizing term</a:t>
            </a:r>
          </a:p>
          <a:p>
            <a:pPr lvl="1"/>
            <a:r>
              <a:rPr lang="en-US" sz="1200" kern="1200" dirty="0">
                <a:solidFill>
                  <a:schemeClr val="tx1"/>
                </a:solidFill>
                <a:effectLst/>
                <a:latin typeface="+mn-lt"/>
                <a:ea typeface="+mn-ea"/>
                <a:cs typeface="+mn-cs"/>
              </a:rPr>
              <a:t>“junkie” mentioned 3%</a:t>
            </a:r>
          </a:p>
          <a:p>
            <a:pPr lvl="1"/>
            <a:r>
              <a:rPr lang="en-US" sz="1200" kern="1200" dirty="0">
                <a:solidFill>
                  <a:schemeClr val="tx1"/>
                </a:solidFill>
                <a:effectLst/>
                <a:latin typeface="+mn-lt"/>
                <a:ea typeface="+mn-ea"/>
                <a:cs typeface="+mn-cs"/>
              </a:rPr>
              <a:t>“clean” mentioned 14%</a:t>
            </a:r>
          </a:p>
          <a:p>
            <a:pPr lvl="1"/>
            <a:r>
              <a:rPr lang="en-US" sz="1200" kern="1200" dirty="0">
                <a:solidFill>
                  <a:schemeClr val="tx1"/>
                </a:solidFill>
                <a:effectLst/>
                <a:latin typeface="+mn-lt"/>
                <a:ea typeface="+mn-ea"/>
                <a:cs typeface="+mn-cs"/>
              </a:rPr>
              <a:t>Inclusive of “potentially” stigmatizing terms increases usage to 53%</a:t>
            </a:r>
          </a:p>
          <a:p>
            <a:pPr lvl="1"/>
            <a:r>
              <a:rPr lang="en-US" sz="1200" kern="1200" dirty="0">
                <a:solidFill>
                  <a:schemeClr val="tx1"/>
                </a:solidFill>
                <a:effectLst/>
                <a:latin typeface="+mn-lt"/>
                <a:ea typeface="+mn-ea"/>
                <a:cs typeface="+mn-cs"/>
              </a:rPr>
              <a:t>Use of stigmatizing terms: 46% print news, 61% opinion editorials, 54% television news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D158C-6B91-41C0-87BC-67687660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1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4A69CD-FF6D-4059-BE53-3EF74AB7E8EF}"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047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95AB2-89F2-4EB4-BF8B-5B06DF505ECF}"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527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0F731D-45E5-4DD1-A5CA-BCE831C580BF}"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8037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4B9B00E-5143-486D-8881-9D64BC8D3036}"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532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C10D9-1AFE-4BEF-BA0D-3148BEE5D54E}"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877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DDD607-CEB6-43A6-B585-D546CD5B8FFF}" type="datetime1">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055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94A256-2475-4CB8-9CDF-6B649CA570DE}" type="datetime1">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9439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76F820-1F7F-4620-A84D-6C3ECCC106E2}"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7765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7712B-FBB7-426D-9FF0-8F758B9E7622}"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1340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903308-2709-4704-9A69-B30CC753AC7A}"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7899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5AD243-2D52-460C-8FA6-A18AB22014C4}"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685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A79D3D-3916-446D-ABA9-490266A92AC8}"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607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9D5FA-F07B-4FA9-BC4E-676813E95464}" type="datetime1">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6158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10EEA02-5BB1-47CA-A11F-51D920BF6560}" type="datetime1">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797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F8F277-109C-41D8-86D3-DCCC3BDBA58D}" type="datetime1">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2358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682D02A-F59C-4A80-B012-1FFF89AF3E7D}" type="datetime1">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9937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DF8B7-591A-487B-B8ED-6D1EC5ADD34A}"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529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A4063-6A1E-4F5A-AC3C-2B775CE0B8FF}" type="datetime1">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591390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2.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m2FN0q60T8&amp;t=2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1CA4-228A-4FCF-9469-E51F4901C16F}"/>
              </a:ext>
            </a:extLst>
          </p:cNvPr>
          <p:cNvSpPr>
            <a:spLocks noGrp="1"/>
          </p:cNvSpPr>
          <p:nvPr>
            <p:ph type="ctrTitle"/>
          </p:nvPr>
        </p:nvSpPr>
        <p:spPr>
          <a:xfrm>
            <a:off x="1154955" y="1447801"/>
            <a:ext cx="9069700" cy="3329580"/>
          </a:xfrm>
        </p:spPr>
        <p:txBody>
          <a:bodyPr/>
          <a:lstStyle/>
          <a:p>
            <a:r>
              <a:rPr lang="en-US" dirty="0"/>
              <a:t>Opioid Media Toolkit Overview: </a:t>
            </a:r>
            <a:br>
              <a:rPr lang="en-US" dirty="0"/>
            </a:br>
            <a:r>
              <a:rPr lang="en-US" dirty="0"/>
              <a:t>A Tool for Journalists</a:t>
            </a:r>
          </a:p>
        </p:txBody>
      </p:sp>
      <p:sp>
        <p:nvSpPr>
          <p:cNvPr id="3" name="Subtitle 2">
            <a:extLst>
              <a:ext uri="{FF2B5EF4-FFF2-40B4-BE49-F238E27FC236}">
                <a16:creationId xmlns:a16="http://schemas.microsoft.com/office/drawing/2014/main" id="{DD4DCCBE-AB61-4F85-B9E2-2303B5F19E07}"/>
              </a:ext>
            </a:extLst>
          </p:cNvPr>
          <p:cNvSpPr>
            <a:spLocks noGrp="1"/>
          </p:cNvSpPr>
          <p:nvPr>
            <p:ph type="subTitle" idx="1"/>
          </p:nvPr>
        </p:nvSpPr>
        <p:spPr>
          <a:xfrm>
            <a:off x="1154955" y="4777380"/>
            <a:ext cx="8825658" cy="861420"/>
          </a:xfrm>
        </p:spPr>
        <p:txBody>
          <a:bodyPr>
            <a:normAutofit fontScale="85000" lnSpcReduction="10000"/>
          </a:bodyPr>
          <a:lstStyle/>
          <a:p>
            <a:r>
              <a:rPr lang="en-US" dirty="0"/>
              <a:t>Veronica Alexander, Policy Analyst, Center for Public Health Equity</a:t>
            </a:r>
          </a:p>
          <a:p>
            <a:r>
              <a:rPr lang="en-US" dirty="0"/>
              <a:t>June 20,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231" y="5500255"/>
            <a:ext cx="2936405" cy="931819"/>
          </a:xfrm>
          <a:prstGeom prst="rect">
            <a:avLst/>
          </a:prstGeom>
        </p:spPr>
      </p:pic>
    </p:spTree>
    <p:extLst>
      <p:ext uri="{BB962C8B-B14F-4D97-AF65-F5344CB8AC3E}">
        <p14:creationId xmlns:p14="http://schemas.microsoft.com/office/powerpoint/2010/main" val="276979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7F1B4-B831-4277-8AB0-32767F7EB7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7">
            <a:extLst>
              <a:ext uri="{FF2B5EF4-FFF2-40B4-BE49-F238E27FC236}">
                <a16:creationId xmlns:a16="http://schemas.microsoft.com/office/drawing/2014/main" id="{D80CFA21-AB7C-4BEB-9BFF-05764FBBF3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A45ABAC-CA66-4894-9AEB-8CE83A4488AE}"/>
              </a:ext>
            </a:extLst>
          </p:cNvPr>
          <p:cNvSpPr>
            <a:spLocks noGrp="1"/>
          </p:cNvSpPr>
          <p:nvPr>
            <p:ph type="title"/>
          </p:nvPr>
        </p:nvSpPr>
        <p:spPr>
          <a:xfrm>
            <a:off x="648930" y="629267"/>
            <a:ext cx="9252154" cy="1016654"/>
          </a:xfrm>
        </p:spPr>
        <p:txBody>
          <a:bodyPr>
            <a:normAutofit/>
          </a:bodyPr>
          <a:lstStyle/>
          <a:p>
            <a:r>
              <a:rPr lang="en-US">
                <a:solidFill>
                  <a:srgbClr val="EBEBEB"/>
                </a:solidFill>
              </a:rPr>
              <a:t>Contents of the Opioid Toolkit</a:t>
            </a:r>
          </a:p>
        </p:txBody>
      </p:sp>
      <p:sp>
        <p:nvSpPr>
          <p:cNvPr id="15" name="Rectangle 14">
            <a:extLst>
              <a:ext uri="{FF2B5EF4-FFF2-40B4-BE49-F238E27FC236}">
                <a16:creationId xmlns:a16="http://schemas.microsoft.com/office/drawing/2014/main" id="{12F7E335-851A-4CAE-B09F-E657819D4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5CCC2C37-E107-4E1E-8E52-474F01656C1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D57F1E4F-1CFF-5643-939E-02111984F565}"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10</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7" name="Freeform: Shape 16">
            <a:extLst>
              <a:ext uri="{FF2B5EF4-FFF2-40B4-BE49-F238E27FC236}">
                <a16:creationId xmlns:a16="http://schemas.microsoft.com/office/drawing/2014/main" id="{10B541F0-7F6E-402E-84D8-CF96EACA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44FC449D-218D-4583-A697-0BD112433A58}"/>
              </a:ext>
            </a:extLst>
          </p:cNvPr>
          <p:cNvGraphicFramePr>
            <a:graphicFrameLocks noGrp="1"/>
          </p:cNvGraphicFramePr>
          <p:nvPr>
            <p:ph idx="1"/>
          </p:nvPr>
        </p:nvGraphicFramePr>
        <p:xfrm>
          <a:off x="648930" y="2795165"/>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50235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5" name="Picture 6">
            <a:extLst>
              <a:ext uri="{FF2B5EF4-FFF2-40B4-BE49-F238E27FC236}">
                <a16:creationId xmlns:a16="http://schemas.microsoft.com/office/drawing/2014/main" id="{91B28F63-CF00-448F-B141-FE33C33B189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6" name="Picture 8">
            <a:extLst>
              <a:ext uri="{FF2B5EF4-FFF2-40B4-BE49-F238E27FC236}">
                <a16:creationId xmlns:a16="http://schemas.microsoft.com/office/drawing/2014/main" id="{2AE609E2-8522-44E4-9077-980E5BCF3E1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7" name="Oval 10">
            <a:extLst>
              <a:ext uri="{FF2B5EF4-FFF2-40B4-BE49-F238E27FC236}">
                <a16:creationId xmlns:a16="http://schemas.microsoft.com/office/drawing/2014/main" id="{4FA533C5-33E3-4611-AF9F-72811D8B26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8" name="Picture 12">
            <a:extLst>
              <a:ext uri="{FF2B5EF4-FFF2-40B4-BE49-F238E27FC236}">
                <a16:creationId xmlns:a16="http://schemas.microsoft.com/office/drawing/2014/main" id="{8949AD42-25FD-4C3D-9EEE-B7FEC580998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9" name="Picture 14">
            <a:extLst>
              <a:ext uri="{FF2B5EF4-FFF2-40B4-BE49-F238E27FC236}">
                <a16:creationId xmlns:a16="http://schemas.microsoft.com/office/drawing/2014/main" id="{6AC7D913-60B7-4603-881B-831DA5D3A94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0" name="Rectangle 16">
            <a:extLst>
              <a:ext uri="{FF2B5EF4-FFF2-40B4-BE49-F238E27FC236}">
                <a16:creationId xmlns:a16="http://schemas.microsoft.com/office/drawing/2014/main" id="{87F0FDC4-AD8C-47D9-9131-623C98ADB0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1" name="Rectangle 18">
            <a:extLst>
              <a:ext uri="{FF2B5EF4-FFF2-40B4-BE49-F238E27FC236}">
                <a16:creationId xmlns:a16="http://schemas.microsoft.com/office/drawing/2014/main" id="{C28D0172-F2E0-4763-9C35-F022664959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2" name="Freeform 16">
            <a:extLst>
              <a:ext uri="{FF2B5EF4-FFF2-40B4-BE49-F238E27FC236}">
                <a16:creationId xmlns:a16="http://schemas.microsoft.com/office/drawing/2014/main" id="{9F2851FB-E841-4509-8A6D-A416376EA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3" name="Freeform: Shape 22">
            <a:extLst>
              <a:ext uri="{FF2B5EF4-FFF2-40B4-BE49-F238E27FC236}">
                <a16:creationId xmlns:a16="http://schemas.microsoft.com/office/drawing/2014/main" id="{DF6FB2B2-CE21-407F-B22E-302DADC2C3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DEFF63B-0D97-48AE-9FDE-DD00C548550D}"/>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Transformative Justice in Reporting</a:t>
            </a: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332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26">
            <a:extLst>
              <a:ext uri="{FF2B5EF4-FFF2-40B4-BE49-F238E27FC236}">
                <a16:creationId xmlns:a16="http://schemas.microsoft.com/office/drawing/2014/main" id="{EE4E366E-272A-409E-840F-9A6A64A9E3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Rectangle 28">
            <a:extLst>
              <a:ext uri="{FF2B5EF4-FFF2-40B4-BE49-F238E27FC236}">
                <a16:creationId xmlns:a16="http://schemas.microsoft.com/office/drawing/2014/main" id="{A721560C-E4AB-4287-A29C-3F6916794C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Freeform 7">
            <a:extLst>
              <a:ext uri="{FF2B5EF4-FFF2-40B4-BE49-F238E27FC236}">
                <a16:creationId xmlns:a16="http://schemas.microsoft.com/office/drawing/2014/main" id="{DF6CFF07-D953-4F9C-9A0E-E0A6AACB61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7C4E23A-C5CD-416B-8557-AA726DFA22B2}"/>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The Harrison Narcotics Tax Act and the Persistent Narrative of a “New Menace”</a:t>
            </a:r>
          </a:p>
        </p:txBody>
      </p:sp>
      <p:sp useBgFill="1">
        <p:nvSpPr>
          <p:cNvPr id="59" name="Freeform: Shape 32">
            <a:extLst>
              <a:ext uri="{FF2B5EF4-FFF2-40B4-BE49-F238E27FC236}">
                <a16:creationId xmlns:a16="http://schemas.microsoft.com/office/drawing/2014/main" id="{DAA4FEEE-0B5F-41BF-825D-60F9FB0895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 name="Picture 5" descr="A close up of a newspaper&#10;&#10;Description automatically generated">
            <a:extLst>
              <a:ext uri="{FF2B5EF4-FFF2-40B4-BE49-F238E27FC236}">
                <a16:creationId xmlns:a16="http://schemas.microsoft.com/office/drawing/2014/main" id="{109E42FA-CB98-4215-8864-BE739473018E}"/>
              </a:ext>
            </a:extLst>
          </p:cNvPr>
          <p:cNvPicPr>
            <a:picLocks noChangeAspect="1"/>
          </p:cNvPicPr>
          <p:nvPr/>
        </p:nvPicPr>
        <p:blipFill>
          <a:blip r:embed="rId3"/>
          <a:stretch>
            <a:fillRect/>
          </a:stretch>
        </p:blipFill>
        <p:spPr>
          <a:xfrm>
            <a:off x="6283461" y="2548281"/>
            <a:ext cx="5068537" cy="3662018"/>
          </a:xfrm>
          <a:prstGeom prst="rect">
            <a:avLst/>
          </a:prstGeom>
          <a:effectLst/>
        </p:spPr>
      </p:pic>
      <p:graphicFrame>
        <p:nvGraphicFramePr>
          <p:cNvPr id="22" name="Content Placeholder 2">
            <a:extLst>
              <a:ext uri="{FF2B5EF4-FFF2-40B4-BE49-F238E27FC236}">
                <a16:creationId xmlns:a16="http://schemas.microsoft.com/office/drawing/2014/main" id="{EA782BF9-DD15-4B9B-85FA-273E2E46B9FF}"/>
              </a:ext>
            </a:extLst>
          </p:cNvPr>
          <p:cNvGraphicFramePr>
            <a:graphicFrameLocks noGrp="1"/>
          </p:cNvGraphicFramePr>
          <p:nvPr>
            <p:ph idx="1"/>
          </p:nvPr>
        </p:nvGraphicFramePr>
        <p:xfrm>
          <a:off x="648931" y="2548281"/>
          <a:ext cx="5122606" cy="365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F0A2748-8076-4816-AA88-2DACE692D056}"/>
              </a:ext>
            </a:extLst>
          </p:cNvPr>
          <p:cNvSpPr txBox="1"/>
          <p:nvPr/>
        </p:nvSpPr>
        <p:spPr>
          <a:xfrm>
            <a:off x="6378222" y="6344356"/>
            <a:ext cx="497377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Edward Huntington Williams, M.D. </a:t>
            </a:r>
            <a:r>
              <a:rPr kumimoji="0" lang="en-US" sz="1000" b="0" i="1" u="none" strike="noStrike" kern="1200" cap="none" spc="0" normalizeH="0" baseline="0" noProof="0" dirty="0">
                <a:ln>
                  <a:noFill/>
                </a:ln>
                <a:solidFill>
                  <a:prstClr val="black"/>
                </a:solidFill>
                <a:effectLst/>
                <a:uLnTx/>
                <a:uFillTx/>
                <a:latin typeface="Century Gothic" panose="020B0502020202020204"/>
                <a:ea typeface="+mn-ea"/>
                <a:cs typeface="+mn-cs"/>
              </a:rPr>
              <a:t>The New York Times</a:t>
            </a: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 February 8, 1914</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28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1300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8CCE-BEEA-4D06-947F-3BB32836D074}"/>
              </a:ext>
            </a:extLst>
          </p:cNvPr>
          <p:cNvSpPr>
            <a:spLocks noGrp="1"/>
          </p:cNvSpPr>
          <p:nvPr>
            <p:ph type="title"/>
          </p:nvPr>
        </p:nvSpPr>
        <p:spPr>
          <a:xfrm>
            <a:off x="68797" y="452717"/>
            <a:ext cx="2978941" cy="5771103"/>
          </a:xfrm>
        </p:spPr>
        <p:txBody>
          <a:bodyPr vert="horz" lIns="91440" tIns="45720" rIns="91440" bIns="45720" rtlCol="0" anchor="ctr">
            <a:normAutofit/>
          </a:bodyPr>
          <a:lstStyle/>
          <a:p>
            <a:r>
              <a:rPr lang="en-US" sz="2900" dirty="0"/>
              <a:t>Misrepresented data and hyperbole</a:t>
            </a:r>
          </a:p>
        </p:txBody>
      </p:sp>
      <p:sp>
        <p:nvSpPr>
          <p:cNvPr id="109" name="Freeform: Shape 103">
            <a:extLst>
              <a:ext uri="{FF2B5EF4-FFF2-40B4-BE49-F238E27FC236}">
                <a16:creationId xmlns:a16="http://schemas.microsoft.com/office/drawing/2014/main" id="{C1F14317-24FC-44BE-B405-C263D54B42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10" name="Freeform 26">
            <a:extLst>
              <a:ext uri="{FF2B5EF4-FFF2-40B4-BE49-F238E27FC236}">
                <a16:creationId xmlns:a16="http://schemas.microsoft.com/office/drawing/2014/main" id="{644548FD-83FE-451E-BA5F-E79BE646FA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8" name="Rectangle 107">
            <a:extLst>
              <a:ext uri="{FF2B5EF4-FFF2-40B4-BE49-F238E27FC236}">
                <a16:creationId xmlns:a16="http://schemas.microsoft.com/office/drawing/2014/main" id="{21B59CC8-2D2F-4A1C-B840-39DC2414D8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pic>
        <p:nvPicPr>
          <p:cNvPr id="9" name="Picture 8" descr="A close up of text on a white background&#10;&#10;Description automatically generated">
            <a:extLst>
              <a:ext uri="{FF2B5EF4-FFF2-40B4-BE49-F238E27FC236}">
                <a16:creationId xmlns:a16="http://schemas.microsoft.com/office/drawing/2014/main" id="{4DC18FC1-933B-4A63-A44F-B3D3FD04FD0C}"/>
              </a:ext>
            </a:extLst>
          </p:cNvPr>
          <p:cNvPicPr>
            <a:picLocks noChangeAspect="1"/>
          </p:cNvPicPr>
          <p:nvPr/>
        </p:nvPicPr>
        <p:blipFill>
          <a:blip r:embed="rId4"/>
          <a:stretch>
            <a:fillRect/>
          </a:stretch>
        </p:blipFill>
        <p:spPr>
          <a:xfrm>
            <a:off x="5954067" y="444895"/>
            <a:ext cx="3782668" cy="5510090"/>
          </a:xfrm>
          <a:prstGeom prst="rect">
            <a:avLst/>
          </a:prstGeom>
          <a:effectLst/>
        </p:spPr>
      </p:pic>
      <p:pic>
        <p:nvPicPr>
          <p:cNvPr id="55" name="Content Placeholder 7" descr="A close up of text on a black background&#10;&#10;Description automatically generated">
            <a:extLst>
              <a:ext uri="{FF2B5EF4-FFF2-40B4-BE49-F238E27FC236}">
                <a16:creationId xmlns:a16="http://schemas.microsoft.com/office/drawing/2014/main" id="{B6C89792-AE78-4FE3-9495-0DFF50EFC345}"/>
              </a:ext>
            </a:extLst>
          </p:cNvPr>
          <p:cNvPicPr>
            <a:picLocks noChangeAspect="1"/>
          </p:cNvPicPr>
          <p:nvPr/>
        </p:nvPicPr>
        <p:blipFill>
          <a:blip r:embed="rId5"/>
          <a:stretch>
            <a:fillRect/>
          </a:stretch>
        </p:blipFill>
        <p:spPr>
          <a:xfrm>
            <a:off x="4801915" y="1287255"/>
            <a:ext cx="5153677" cy="3865258"/>
          </a:xfrm>
          <a:prstGeom prst="rect">
            <a:avLst/>
          </a:prstGeom>
          <a:effectLst/>
        </p:spPr>
      </p:pic>
      <p:pic>
        <p:nvPicPr>
          <p:cNvPr id="6" name="Picture 5" descr="A screenshot of a cell phone&#10;&#10;Description automatically generated">
            <a:extLst>
              <a:ext uri="{FF2B5EF4-FFF2-40B4-BE49-F238E27FC236}">
                <a16:creationId xmlns:a16="http://schemas.microsoft.com/office/drawing/2014/main" id="{A9B66A48-CADD-4373-AD46-5281B0040B75}"/>
              </a:ext>
            </a:extLst>
          </p:cNvPr>
          <p:cNvPicPr>
            <a:picLocks noChangeAspect="1"/>
          </p:cNvPicPr>
          <p:nvPr/>
        </p:nvPicPr>
        <p:blipFill>
          <a:blip r:embed="rId6"/>
          <a:stretch>
            <a:fillRect/>
          </a:stretch>
        </p:blipFill>
        <p:spPr>
          <a:xfrm>
            <a:off x="4560171" y="1546508"/>
            <a:ext cx="7563032" cy="3857144"/>
          </a:xfrm>
          <a:prstGeom prst="rect">
            <a:avLst/>
          </a:prstGeom>
          <a:effectLst/>
        </p:spPr>
      </p:pic>
      <p:pic>
        <p:nvPicPr>
          <p:cNvPr id="10" name="Picture 9">
            <a:extLst>
              <a:ext uri="{FF2B5EF4-FFF2-40B4-BE49-F238E27FC236}">
                <a16:creationId xmlns:a16="http://schemas.microsoft.com/office/drawing/2014/main" id="{2F95CC98-C148-4602-AF1D-50E0D042B7DC}"/>
              </a:ext>
            </a:extLst>
          </p:cNvPr>
          <p:cNvPicPr>
            <a:picLocks noChangeAspect="1"/>
          </p:cNvPicPr>
          <p:nvPr/>
        </p:nvPicPr>
        <p:blipFill>
          <a:blip r:embed="rId7"/>
          <a:stretch/>
        </p:blipFill>
        <p:spPr>
          <a:xfrm>
            <a:off x="4234852" y="2113549"/>
            <a:ext cx="7957148" cy="2864570"/>
          </a:xfrm>
          <a:prstGeom prst="rect">
            <a:avLst/>
          </a:prstGeom>
          <a:effectLst/>
        </p:spPr>
      </p:pic>
      <p:sp>
        <p:nvSpPr>
          <p:cNvPr id="29" name="TextBox 28">
            <a:extLst>
              <a:ext uri="{FF2B5EF4-FFF2-40B4-BE49-F238E27FC236}">
                <a16:creationId xmlns:a16="http://schemas.microsoft.com/office/drawing/2014/main" id="{1B574879-60B8-4736-AD65-3B64DB914361}"/>
              </a:ext>
            </a:extLst>
          </p:cNvPr>
          <p:cNvSpPr txBox="1"/>
          <p:nvPr/>
        </p:nvSpPr>
        <p:spPr>
          <a:xfrm>
            <a:off x="181123" y="5810407"/>
            <a:ext cx="11545888" cy="144578"/>
          </a:xfrm>
          <a:prstGeom prst="rect">
            <a:avLst/>
          </a:prstGeom>
        </p:spPr>
        <p:txBody>
          <a:bodyPr vert="horz" lIns="91440" tIns="45720" rIns="91440" bIns="45720" rtlCol="0">
            <a:noAutofit/>
          </a:bodyPr>
          <a:lstStyle/>
          <a:p>
            <a:pPr>
              <a:buClr>
                <a:srgbClr val="1E5155">
                  <a:lumMod val="40000"/>
                  <a:lumOff val="60000"/>
                </a:srgbClr>
              </a:buClr>
              <a:buSzPct val="80000"/>
              <a:defRPr/>
            </a:pPr>
            <a:r>
              <a:rPr kumimoji="0" lang="en-US" sz="1000" b="0" i="0" u="none" strike="noStrike" kern="1200" cap="none" spc="0" normalizeH="0" noProof="0" dirty="0">
                <a:ln>
                  <a:noFill/>
                </a:ln>
                <a:solidFill>
                  <a:schemeClr val="bg1"/>
                </a:solidFill>
                <a:effectLst/>
                <a:uLnTx/>
                <a:uFillTx/>
                <a:latin typeface="Century Gothic" panose="020B0502020202020204"/>
                <a:ea typeface="+mn-ea"/>
                <a:cs typeface="+mn-cs"/>
              </a:rPr>
              <a:t>1. Coke Plague: Newsweek 1986 a:63, Christoph </a:t>
            </a:r>
            <a:r>
              <a:rPr kumimoji="0" lang="en-US" sz="1000" b="0" i="0" u="none" strike="noStrike" kern="1200" cap="none" spc="0" normalizeH="0" noProof="0" dirty="0" err="1">
                <a:ln>
                  <a:noFill/>
                </a:ln>
                <a:solidFill>
                  <a:schemeClr val="bg1"/>
                </a:solidFill>
                <a:effectLst/>
                <a:uLnTx/>
                <a:uFillTx/>
                <a:latin typeface="Century Gothic" panose="020B0502020202020204"/>
                <a:ea typeface="+mn-ea"/>
                <a:cs typeface="+mn-cs"/>
              </a:rPr>
              <a:t>Blumrich</a:t>
            </a:r>
            <a:r>
              <a:rPr lang="en-US" sz="1000" dirty="0">
                <a:solidFill>
                  <a:schemeClr val="bg1"/>
                </a:solidFill>
              </a:rPr>
              <a:t>. </a:t>
            </a:r>
          </a:p>
          <a:p>
            <a:pPr>
              <a:buClr>
                <a:srgbClr val="1E5155">
                  <a:lumMod val="40000"/>
                  <a:lumOff val="60000"/>
                </a:srgbClr>
              </a:buClr>
              <a:buSzPct val="80000"/>
              <a:defRPr/>
            </a:pPr>
            <a:r>
              <a:rPr lang="en-US" sz="1000" dirty="0">
                <a:solidFill>
                  <a:schemeClr val="bg1"/>
                </a:solidFill>
              </a:rPr>
              <a:t>2. . Newsweek editorial deletions: Shocking Numbers and Graphic Accounts: Quantified Images of Drug Problems in the Print Media, Orcutt and Turner, Social Problems Vol 40, No. 2, May 1993</a:t>
            </a:r>
          </a:p>
          <a:p>
            <a:pPr lvl="0">
              <a:buClr>
                <a:srgbClr val="1E5155">
                  <a:lumMod val="40000"/>
                  <a:lumOff val="60000"/>
                </a:srgbClr>
              </a:buClr>
              <a:buSzPct val="80000"/>
              <a:defRPr/>
            </a:pPr>
            <a:r>
              <a:rPr lang="en-US" sz="1000" dirty="0">
                <a:solidFill>
                  <a:schemeClr val="bg1"/>
                </a:solidFill>
              </a:rPr>
              <a:t>3. Time 1986:64, Joe </a:t>
            </a:r>
            <a:r>
              <a:rPr lang="en-US" sz="1000" dirty="0" err="1">
                <a:solidFill>
                  <a:schemeClr val="bg1"/>
                </a:solidFill>
              </a:rPr>
              <a:t>Lertola</a:t>
            </a:r>
            <a:r>
              <a:rPr lang="en-US" sz="1000" dirty="0">
                <a:solidFill>
                  <a:schemeClr val="bg1"/>
                </a:solidFill>
              </a:rPr>
              <a:t>. Copyright 1986 Time Inc.</a:t>
            </a:r>
            <a:r>
              <a:rPr kumimoji="0" lang="en-US" sz="1000" b="0" i="0" u="none" strike="noStrike" kern="1200" cap="none" spc="0" normalizeH="0" noProof="0" dirty="0">
                <a:ln>
                  <a:noFill/>
                </a:ln>
                <a:solidFill>
                  <a:schemeClr val="bg1"/>
                </a:solidFill>
                <a:effectLst/>
                <a:uLnTx/>
                <a:uFillTx/>
                <a:latin typeface="Century Gothic" panose="020B0502020202020204"/>
                <a:ea typeface="+mn-ea"/>
                <a:cs typeface="+mn-cs"/>
              </a:rPr>
              <a:t/>
            </a:r>
            <a:br>
              <a:rPr kumimoji="0" lang="en-US" sz="1000" b="0" i="0" u="none" strike="noStrike" kern="1200" cap="none" spc="0" normalizeH="0" noProof="0" dirty="0">
                <a:ln>
                  <a:noFill/>
                </a:ln>
                <a:solidFill>
                  <a:schemeClr val="bg1"/>
                </a:solidFill>
                <a:effectLst/>
                <a:uLnTx/>
                <a:uFillTx/>
                <a:latin typeface="Century Gothic" panose="020B0502020202020204"/>
                <a:ea typeface="+mn-ea"/>
                <a:cs typeface="+mn-cs"/>
              </a:rPr>
            </a:br>
            <a:r>
              <a:rPr lang="en-US" sz="1000" dirty="0">
                <a:solidFill>
                  <a:schemeClr val="bg1"/>
                </a:solidFill>
                <a:latin typeface="Century Gothic" panose="020B0502020202020204"/>
              </a:rPr>
              <a:t>4. </a:t>
            </a:r>
            <a:r>
              <a:rPr lang="en-US" sz="1000" dirty="0">
                <a:solidFill>
                  <a:schemeClr val="bg1"/>
                </a:solidFill>
              </a:rPr>
              <a:t>Substance Abuse and Mental Health Services Administration. (2018). </a:t>
            </a:r>
            <a:r>
              <a:rPr lang="en-US" sz="1000" i="1" dirty="0">
                <a:solidFill>
                  <a:schemeClr val="bg1"/>
                </a:solidFill>
              </a:rPr>
              <a:t>Key substance use and mental health indicators in the United States: Results from the 2017 National Survey on Drug Use and Health</a:t>
            </a:r>
            <a:r>
              <a:rPr lang="en-US" sz="1000" dirty="0">
                <a:solidFill>
                  <a:schemeClr val="bg1"/>
                </a:solidFill>
              </a:rPr>
              <a:t> (HHS Publication No. SMA 18-5068, NSDUH Series H-53). </a:t>
            </a:r>
            <a:endParaRPr kumimoji="0" lang="en-US" sz="1000" b="0" i="0" u="none" strike="noStrike" kern="1200" cap="none" spc="0" normalizeH="0" noProof="0" dirty="0">
              <a:ln>
                <a:noFill/>
              </a:ln>
              <a:solidFill>
                <a:schemeClr val="bg1"/>
              </a:solidFill>
              <a:effectLst/>
              <a:uLnTx/>
              <a:uFillTx/>
              <a:latin typeface="Century Gothic" panose="020B0502020202020204"/>
            </a:endParaRPr>
          </a:p>
        </p:txBody>
      </p:sp>
    </p:spTree>
    <p:extLst>
      <p:ext uri="{BB962C8B-B14F-4D97-AF65-F5344CB8AC3E}">
        <p14:creationId xmlns:p14="http://schemas.microsoft.com/office/powerpoint/2010/main" val="15221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81" name="Picture 100">
            <a:extLst>
              <a:ext uri="{FF2B5EF4-FFF2-40B4-BE49-F238E27FC236}">
                <a16:creationId xmlns:a16="http://schemas.microsoft.com/office/drawing/2014/main" id="{844EE02A-F0F8-4A23-B21D-CF2066B65D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2" name="Picture 102">
            <a:extLst>
              <a:ext uri="{FF2B5EF4-FFF2-40B4-BE49-F238E27FC236}">
                <a16:creationId xmlns:a16="http://schemas.microsoft.com/office/drawing/2014/main" id="{99F13062-7BB6-4A97-B661-CDE2EDEAE70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3" name="Oval 104">
            <a:extLst>
              <a:ext uri="{FF2B5EF4-FFF2-40B4-BE49-F238E27FC236}">
                <a16:creationId xmlns:a16="http://schemas.microsoft.com/office/drawing/2014/main" id="{44F3197D-248B-46C5-B6EE-003F4E0C6C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4" name="Picture 106">
            <a:extLst>
              <a:ext uri="{FF2B5EF4-FFF2-40B4-BE49-F238E27FC236}">
                <a16:creationId xmlns:a16="http://schemas.microsoft.com/office/drawing/2014/main" id="{FFC3E649-106F-4B41-9FF5-327536E4CFB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5" name="Picture 108">
            <a:extLst>
              <a:ext uri="{FF2B5EF4-FFF2-40B4-BE49-F238E27FC236}">
                <a16:creationId xmlns:a16="http://schemas.microsoft.com/office/drawing/2014/main" id="{79F6731C-42C0-45DB-9F9A-B831CBEC518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6" name="Rectangle 110">
            <a:extLst>
              <a:ext uri="{FF2B5EF4-FFF2-40B4-BE49-F238E27FC236}">
                <a16:creationId xmlns:a16="http://schemas.microsoft.com/office/drawing/2014/main" id="{040549E2-C5A5-4ED5-80AB-070FEBDF53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7" name="Rectangle 112">
            <a:extLst>
              <a:ext uri="{FF2B5EF4-FFF2-40B4-BE49-F238E27FC236}">
                <a16:creationId xmlns:a16="http://schemas.microsoft.com/office/drawing/2014/main" id="{52C568FB-C64F-4EC8-AB02-075D08F87C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107" y="0"/>
            <a:ext cx="357350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8" name="Rectangle 114">
            <a:extLst>
              <a:ext uri="{FF2B5EF4-FFF2-40B4-BE49-F238E27FC236}">
                <a16:creationId xmlns:a16="http://schemas.microsoft.com/office/drawing/2014/main" id="{74F9E501-82FD-4B38-8A53-EE93DC503B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0365" y="1295400"/>
            <a:ext cx="3574834"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AA0F30F-DBC7-4A0D-82A8-C767C79494F5}"/>
              </a:ext>
            </a:extLst>
          </p:cNvPr>
          <p:cNvSpPr>
            <a:spLocks noGrp="1"/>
          </p:cNvSpPr>
          <p:nvPr>
            <p:ph type="title"/>
          </p:nvPr>
        </p:nvSpPr>
        <p:spPr>
          <a:xfrm>
            <a:off x="7710725" y="1447800"/>
            <a:ext cx="2641815" cy="3329581"/>
          </a:xfrm>
        </p:spPr>
        <p:txBody>
          <a:bodyPr vert="horz" lIns="91440" tIns="45720" rIns="91440" bIns="45720" rtlCol="0" anchor="b">
            <a:normAutofit/>
          </a:bodyPr>
          <a:lstStyle/>
          <a:p>
            <a:pPr>
              <a:lnSpc>
                <a:spcPct val="90000"/>
              </a:lnSpc>
            </a:pPr>
            <a:r>
              <a:rPr lang="en-US" sz="2400"/>
              <a:t>Welfare Queens, Superpredators, and Crack Babies</a:t>
            </a:r>
          </a:p>
        </p:txBody>
      </p:sp>
      <p:pic>
        <p:nvPicPr>
          <p:cNvPr id="46" name="Content Placeholder 4">
            <a:extLst>
              <a:ext uri="{FF2B5EF4-FFF2-40B4-BE49-F238E27FC236}">
                <a16:creationId xmlns:a16="http://schemas.microsoft.com/office/drawing/2014/main" id="{2601EED6-F30D-47D2-B348-AC6BCF628C4B}"/>
              </a:ext>
            </a:extLst>
          </p:cNvPr>
          <p:cNvPicPr>
            <a:picLocks noChangeAspect="1"/>
          </p:cNvPicPr>
          <p:nvPr/>
        </p:nvPicPr>
        <p:blipFill>
          <a:blip r:embed="rId8"/>
          <a:srcRect/>
          <a:stretch/>
        </p:blipFill>
        <p:spPr>
          <a:xfrm>
            <a:off x="4275694" y="109780"/>
            <a:ext cx="2493944" cy="3278124"/>
          </a:xfrm>
          <a:prstGeom prst="rect">
            <a:avLst/>
          </a:prstGeom>
        </p:spPr>
      </p:pic>
      <p:pic>
        <p:nvPicPr>
          <p:cNvPr id="9" name="Picture 8" descr="A person with graffiti on the side of a brick building&#10;&#10;Description automatically generated">
            <a:extLst>
              <a:ext uri="{FF2B5EF4-FFF2-40B4-BE49-F238E27FC236}">
                <a16:creationId xmlns:a16="http://schemas.microsoft.com/office/drawing/2014/main" id="{23BAA903-09DB-46BD-AA48-33C96BCB9AD3}"/>
              </a:ext>
            </a:extLst>
          </p:cNvPr>
          <p:cNvPicPr>
            <a:picLocks noChangeAspect="1"/>
          </p:cNvPicPr>
          <p:nvPr/>
        </p:nvPicPr>
        <p:blipFill rotWithShape="1">
          <a:blip r:embed="rId9">
            <a:alphaModFix/>
          </a:blip>
          <a:srcRect t="7749" r="-3" b="203"/>
          <a:stretch/>
        </p:blipFill>
        <p:spPr>
          <a:xfrm>
            <a:off x="915777" y="3507102"/>
            <a:ext cx="6331375" cy="3278124"/>
          </a:xfrm>
          <a:prstGeom prst="rect">
            <a:avLst/>
          </a:prstGeom>
        </p:spPr>
      </p:pic>
      <p:sp>
        <p:nvSpPr>
          <p:cNvPr id="3" name="Slide Number Placeholder 2"/>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445D0C84-9451-4CAB-928E-D0A5AC73745E}"/>
              </a:ext>
            </a:extLst>
          </p:cNvPr>
          <p:cNvPicPr>
            <a:picLocks noChangeAspect="1"/>
          </p:cNvPicPr>
          <p:nvPr/>
        </p:nvPicPr>
        <p:blipFill>
          <a:blip r:embed="rId10"/>
          <a:srcRect/>
          <a:stretch/>
        </p:blipFill>
        <p:spPr>
          <a:xfrm>
            <a:off x="1161091" y="109780"/>
            <a:ext cx="2392667" cy="3324548"/>
          </a:xfrm>
          <a:prstGeom prst="rect">
            <a:avLst/>
          </a:prstGeom>
        </p:spPr>
      </p:pic>
    </p:spTree>
    <p:extLst>
      <p:ext uri="{BB962C8B-B14F-4D97-AF65-F5344CB8AC3E}">
        <p14:creationId xmlns:p14="http://schemas.microsoft.com/office/powerpoint/2010/main" val="90911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5" name="Picture 135">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6" name="Picture 137">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7" name="Oval 139">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8" name="Picture 141">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9" name="Picture 143">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0" name="Rectangle 145">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1" name="Rectangle 147">
            <a:extLst>
              <a:ext uri="{FF2B5EF4-FFF2-40B4-BE49-F238E27FC236}">
                <a16:creationId xmlns:a16="http://schemas.microsoft.com/office/drawing/2014/main" id="{757B325C-3E35-45CF-9D07-3BCB281F3B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5591863-DE94-4B90-B957-D5CA14826790}"/>
              </a:ext>
            </a:extLst>
          </p:cNvPr>
          <p:cNvSpPr>
            <a:spLocks noGrp="1"/>
          </p:cNvSpPr>
          <p:nvPr>
            <p:ph type="title"/>
          </p:nvPr>
        </p:nvSpPr>
        <p:spPr>
          <a:xfrm>
            <a:off x="8191925" y="1737360"/>
            <a:ext cx="3352375" cy="3066507"/>
          </a:xfrm>
        </p:spPr>
        <p:txBody>
          <a:bodyPr vert="horz" lIns="91440" tIns="45720" rIns="91440" bIns="45720" rtlCol="0" anchor="b">
            <a:normAutofit/>
          </a:bodyPr>
          <a:lstStyle/>
          <a:p>
            <a:pPr>
              <a:lnSpc>
                <a:spcPct val="90000"/>
              </a:lnSpc>
            </a:pPr>
            <a:r>
              <a:rPr lang="en-US" sz="5400" b="0" i="0" kern="1200" dirty="0">
                <a:solidFill>
                  <a:srgbClr val="EBEBEB"/>
                </a:solidFill>
                <a:latin typeface="+mj-lt"/>
                <a:ea typeface="+mj-ea"/>
                <a:cs typeface="+mj-cs"/>
              </a:rPr>
              <a:t>Crack Cocaine vs. Opioids</a:t>
            </a:r>
          </a:p>
        </p:txBody>
      </p:sp>
      <p:sp>
        <p:nvSpPr>
          <p:cNvPr id="332" name="Freeform 36">
            <a:extLst>
              <a:ext uri="{FF2B5EF4-FFF2-40B4-BE49-F238E27FC236}">
                <a16:creationId xmlns:a16="http://schemas.microsoft.com/office/drawing/2014/main" id="{C24BEC42-AFF3-40D1-93A2-A27A42E1E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3" name="Freeform: Shape 151">
            <a:extLst>
              <a:ext uri="{FF2B5EF4-FFF2-40B4-BE49-F238E27FC236}">
                <a16:creationId xmlns:a16="http://schemas.microsoft.com/office/drawing/2014/main" id="{608F427C-1EC9-4280-9367-F2B3AA063E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4" name="Rectangle 153">
            <a:extLst>
              <a:ext uri="{FF2B5EF4-FFF2-40B4-BE49-F238E27FC236}">
                <a16:creationId xmlns:a16="http://schemas.microsoft.com/office/drawing/2014/main" id="{F98810A7-E114-447A-A7D6-69B27CFB56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7F1E4F-1CFF-5643-939E-02111984F565}"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A87407DE-4783-41FB-A9C8-9917D1415C3D}"/>
              </a:ext>
            </a:extLst>
          </p:cNvPr>
          <p:cNvPicPr>
            <a:picLocks noChangeAspect="1"/>
          </p:cNvPicPr>
          <p:nvPr/>
        </p:nvPicPr>
        <p:blipFill>
          <a:blip r:embed="rId7"/>
          <a:stretch/>
        </p:blipFill>
        <p:spPr>
          <a:xfrm>
            <a:off x="292507" y="1312419"/>
            <a:ext cx="7086788" cy="4783581"/>
          </a:xfrm>
          <a:prstGeom prst="rect">
            <a:avLst/>
          </a:prstGeom>
          <a:effectLst/>
        </p:spPr>
      </p:pic>
    </p:spTree>
    <p:extLst>
      <p:ext uri="{BB962C8B-B14F-4D97-AF65-F5344CB8AC3E}">
        <p14:creationId xmlns:p14="http://schemas.microsoft.com/office/powerpoint/2010/main" val="2644577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551" y="1176445"/>
            <a:ext cx="11534898" cy="6124754"/>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 Nixon campaign in 1968, and the Nixon White House after that, had two enemies: the antiwar left and black people. You understand what I’m saying? We knew we couldn’t make it illegal to be either against the war or black, but by getting the public to associate the hippies with marijuana and blacks with heroin, and then criminalizing both heavily, we could disrupt those communities. We could arrest their leaders, raid their homes, break up their meetings, and vilify them night after night on the evening news. </a:t>
            </a:r>
            <a:r>
              <a:rPr kumimoji="0" lang="en-US" sz="3200" b="1"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Did we know we were lying about the drugs? Of course we did.”</a:t>
            </a:r>
            <a:br>
              <a:rPr kumimoji="0" lang="en-US" sz="3200" b="1"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n-US" sz="3200" b="0" i="1"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r" defTabSz="457200" rtl="0" eaLnBrk="1" fontAlgn="auto" latinLnBrk="0" hangingPunct="1">
              <a:lnSpc>
                <a:spcPct val="90000"/>
              </a:lnSpc>
              <a:spcBef>
                <a:spcPts val="0"/>
              </a:spcBef>
              <a:spcAft>
                <a:spcPts val="0"/>
              </a:spcAft>
              <a:buClrTx/>
              <a:buSzTx/>
              <a:tabLst/>
              <a:defRPr/>
            </a:pP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John Ehrlichman, former legal counsel for the Nixon administration</a:t>
            </a:r>
            <a:b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“Legalize It All,” Dan Baum, </a:t>
            </a:r>
            <a:r>
              <a:rPr kumimoji="0" lang="en-US" sz="2400" b="1"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Harper’s Magazine</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April 2016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7563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54C6C118-A6CD-4A79-A50D-4403B2AC85A3}"/>
              </a:ext>
            </a:extLst>
          </p:cNvPr>
          <p:cNvSpPr txBox="1"/>
          <p:nvPr/>
        </p:nvSpPr>
        <p:spPr>
          <a:xfrm>
            <a:off x="2818187" y="6192939"/>
            <a:ext cx="655562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https://www.youtube.com/watch?v=2m2FN0q60T8&amp;t=2s</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descr="A person wearing a suit and tie&#10;&#10;Description automatically generated">
            <a:extLst>
              <a:ext uri="{FF2B5EF4-FFF2-40B4-BE49-F238E27FC236}">
                <a16:creationId xmlns:a16="http://schemas.microsoft.com/office/drawing/2014/main" id="{6AF842BE-D860-46BB-B0DE-0B11696AE282}"/>
              </a:ext>
            </a:extLst>
          </p:cNvPr>
          <p:cNvPicPr>
            <a:picLocks noChangeAspect="1"/>
          </p:cNvPicPr>
          <p:nvPr/>
        </p:nvPicPr>
        <p:blipFill>
          <a:blip r:embed="rId4"/>
          <a:stretch>
            <a:fillRect/>
          </a:stretch>
        </p:blipFill>
        <p:spPr>
          <a:xfrm>
            <a:off x="2034005" y="685800"/>
            <a:ext cx="7795795" cy="5264760"/>
          </a:xfrm>
          <a:prstGeom prst="rect">
            <a:avLst/>
          </a:prstGeom>
        </p:spPr>
      </p:pic>
    </p:spTree>
    <p:extLst>
      <p:ext uri="{BB962C8B-B14F-4D97-AF65-F5344CB8AC3E}">
        <p14:creationId xmlns:p14="http://schemas.microsoft.com/office/powerpoint/2010/main" val="280284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4" name="Rectangle 9">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35" name="Straight Connector 11">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6" name="Picture 13">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7"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AA856F8-04CD-43BF-BC86-238D1BF8337D}"/>
              </a:ext>
            </a:extLst>
          </p:cNvPr>
          <p:cNvSpPr>
            <a:spLocks noGrp="1"/>
          </p:cNvSpPr>
          <p:nvPr>
            <p:ph type="title"/>
          </p:nvPr>
        </p:nvSpPr>
        <p:spPr>
          <a:xfrm>
            <a:off x="806195" y="804672"/>
            <a:ext cx="3521359" cy="5248656"/>
          </a:xfrm>
        </p:spPr>
        <p:txBody>
          <a:bodyPr anchor="ctr">
            <a:normAutofit/>
          </a:bodyPr>
          <a:lstStyle/>
          <a:p>
            <a:pPr algn="ctr"/>
            <a:r>
              <a:rPr lang="en-US" dirty="0"/>
              <a:t>The New Jim Crow</a:t>
            </a:r>
          </a:p>
        </p:txBody>
      </p:sp>
      <p:pic>
        <p:nvPicPr>
          <p:cNvPr id="22" name="Picture 21" descr="A close up of a map&#10;&#10;Description automatically generated">
            <a:extLst>
              <a:ext uri="{FF2B5EF4-FFF2-40B4-BE49-F238E27FC236}">
                <a16:creationId xmlns:a16="http://schemas.microsoft.com/office/drawing/2014/main" id="{514E9EE1-6680-41F1-BD80-5ACC8D934868}"/>
              </a:ext>
            </a:extLst>
          </p:cNvPr>
          <p:cNvPicPr>
            <a:picLocks noChangeAspect="1"/>
          </p:cNvPicPr>
          <p:nvPr/>
        </p:nvPicPr>
        <p:blipFill>
          <a:blip r:embed="rId5"/>
          <a:stretch>
            <a:fillRect/>
          </a:stretch>
        </p:blipFill>
        <p:spPr>
          <a:xfrm>
            <a:off x="4869507" y="1149017"/>
            <a:ext cx="6514237" cy="4559966"/>
          </a:xfrm>
          <a:prstGeom prst="rect">
            <a:avLst/>
          </a:prstGeom>
        </p:spPr>
      </p:pic>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8CEBAF34-E08B-4BB7-B434-FB51856C452A}"/>
              </a:ext>
            </a:extLst>
          </p:cNvPr>
          <p:cNvSpPr txBox="1"/>
          <p:nvPr/>
        </p:nvSpPr>
        <p:spPr>
          <a:xfrm>
            <a:off x="5455920" y="5897880"/>
            <a:ext cx="5059680" cy="246221"/>
          </a:xfrm>
          <a:prstGeom prst="rect">
            <a:avLst/>
          </a:prstGeom>
          <a:noFill/>
        </p:spPr>
        <p:txBody>
          <a:bodyPr wrap="square" rtlCol="0">
            <a:spAutoFit/>
          </a:bodyPr>
          <a:lstStyle/>
          <a:p>
            <a:r>
              <a:rPr lang="en-US" sz="1000" u="sng" dirty="0"/>
              <a:t>Source: The Sentencing Project</a:t>
            </a:r>
          </a:p>
        </p:txBody>
      </p:sp>
    </p:spTree>
    <p:extLst>
      <p:ext uri="{BB962C8B-B14F-4D97-AF65-F5344CB8AC3E}">
        <p14:creationId xmlns:p14="http://schemas.microsoft.com/office/powerpoint/2010/main" val="353020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7CAF3-8F2A-411E-9107-19330372E2B9}"/>
              </a:ext>
            </a:extLst>
          </p:cNvPr>
          <p:cNvSpPr>
            <a:spLocks noGrp="1"/>
          </p:cNvSpPr>
          <p:nvPr>
            <p:ph idx="1"/>
          </p:nvPr>
        </p:nvSpPr>
        <p:spPr>
          <a:xfrm>
            <a:off x="428284" y="1979063"/>
            <a:ext cx="11335431" cy="3764397"/>
          </a:xfrm>
        </p:spPr>
        <p:txBody>
          <a:bodyPr>
            <a:normAutofit/>
          </a:bodyPr>
          <a:lstStyle/>
          <a:p>
            <a:pPr marL="0" indent="0">
              <a:buNone/>
            </a:pPr>
            <a:r>
              <a:rPr lang="en-US" sz="2800" dirty="0"/>
              <a:t>“In a 2017 national survey, only 27% of Americans reported viewing a person using opioids as deserving, as opposed to worthless. Stigmatizing attitudes are correlated with lower support for evidence-based public health policies […] and higher support for punitive policies. [T]he public is unlikely to support policies to benefit – instead preferring to punish – highly stigmatized groups.”</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DCFF5B37-F4C0-0D47-85C3-7851196DC41A}"/>
              </a:ext>
            </a:extLst>
          </p:cNvPr>
          <p:cNvSpPr txBox="1"/>
          <p:nvPr/>
        </p:nvSpPr>
        <p:spPr>
          <a:xfrm>
            <a:off x="714072" y="616586"/>
            <a:ext cx="9478679" cy="1200329"/>
          </a:xfrm>
          <a:prstGeom prst="rect">
            <a:avLst/>
          </a:prstGeom>
          <a:noFill/>
        </p:spPr>
        <p:txBody>
          <a:bodyPr wrap="square" rtlCol="0">
            <a:spAutoFit/>
          </a:bodyPr>
          <a:lstStyle/>
          <a:p>
            <a:r>
              <a:rPr lang="en-US" sz="2400" dirty="0"/>
              <a:t>Stigmatizing Language in News Media Coverage of the Opioid Epidemic Implications for Public Health. </a:t>
            </a:r>
            <a:br>
              <a:rPr lang="en-US" sz="2400" dirty="0"/>
            </a:br>
            <a:endParaRPr lang="en-US" sz="2400" dirty="0"/>
          </a:p>
        </p:txBody>
      </p:sp>
      <p:sp>
        <p:nvSpPr>
          <p:cNvPr id="4" name="TextBox 3">
            <a:extLst>
              <a:ext uri="{FF2B5EF4-FFF2-40B4-BE49-F238E27FC236}">
                <a16:creationId xmlns:a16="http://schemas.microsoft.com/office/drawing/2014/main" id="{FB5ED5FE-D0F9-334D-A540-55A0B4F2A5A6}"/>
              </a:ext>
            </a:extLst>
          </p:cNvPr>
          <p:cNvSpPr txBox="1"/>
          <p:nvPr/>
        </p:nvSpPr>
        <p:spPr>
          <a:xfrm>
            <a:off x="4687739" y="5374128"/>
            <a:ext cx="7075976" cy="369332"/>
          </a:xfrm>
          <a:prstGeom prst="rect">
            <a:avLst/>
          </a:prstGeom>
          <a:noFill/>
        </p:spPr>
        <p:txBody>
          <a:bodyPr wrap="none" rtlCol="0">
            <a:spAutoFit/>
          </a:bodyPr>
          <a:lstStyle/>
          <a:p>
            <a:r>
              <a:rPr lang="en-US" dirty="0"/>
              <a:t>McGinty, E.E. et al. John Hopkins School of Public Health. 2019</a:t>
            </a:r>
          </a:p>
        </p:txBody>
      </p:sp>
    </p:spTree>
    <p:extLst>
      <p:ext uri="{BB962C8B-B14F-4D97-AF65-F5344CB8AC3E}">
        <p14:creationId xmlns:p14="http://schemas.microsoft.com/office/powerpoint/2010/main" val="2007752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2965</Words>
  <Application>Microsoft Office PowerPoint</Application>
  <PresentationFormat>Widescreen</PresentationFormat>
  <Paragraphs>104</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Century Gothic</vt:lpstr>
      <vt:lpstr>Wingdings</vt:lpstr>
      <vt:lpstr>Wingdings 3</vt:lpstr>
      <vt:lpstr>Ion</vt:lpstr>
      <vt:lpstr>Opioid Media Toolkit Overview:  A Tool for Journalists</vt:lpstr>
      <vt:lpstr>The Harrison Narcotics Tax Act and the Persistent Narrative of a “New Menace”</vt:lpstr>
      <vt:lpstr>Misrepresented data and hyperbole</vt:lpstr>
      <vt:lpstr>Welfare Queens, Superpredators, and Crack Babies</vt:lpstr>
      <vt:lpstr>Crack Cocaine vs. Opioids</vt:lpstr>
      <vt:lpstr>PowerPoint Presentation</vt:lpstr>
      <vt:lpstr>PowerPoint Presentation</vt:lpstr>
      <vt:lpstr>The New Jim Crow</vt:lpstr>
      <vt:lpstr>PowerPoint Presentation</vt:lpstr>
      <vt:lpstr>Contents of the Opioid Toolkit</vt:lpstr>
      <vt:lpstr>Transformative Justice in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Women Take Action, Healthy Illinois Campaign, Health &amp; Medicine Policy Research Group, Indivisible Chicago Alliance, Protect Our Care Illinois, and SEIU Healthcare, present:</dc:title>
  <dc:creator>Yuliana Lopez</dc:creator>
  <cp:lastModifiedBy>Yuliana Lopez</cp:lastModifiedBy>
  <cp:revision>124</cp:revision>
  <dcterms:created xsi:type="dcterms:W3CDTF">2019-01-26T01:31:46Z</dcterms:created>
  <dcterms:modified xsi:type="dcterms:W3CDTF">2019-06-24T16:07:26Z</dcterms:modified>
</cp:coreProperties>
</file>