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theme/themeOverride1.xml" ContentType="application/vnd.openxmlformats-officedocument.themeOverride+xml"/>
  <Override PartName="/ppt/notesSlides/notesSlide23.xml" ContentType="application/vnd.openxmlformats-officedocument.presentationml.notesSlide+xml"/>
  <Override PartName="/ppt/theme/themeOverride2.xml" ContentType="application/vnd.openxmlformats-officedocument.themeOverride+xml"/>
  <Override PartName="/ppt/notesSlides/notesSlide24.xml" ContentType="application/vnd.openxmlformats-officedocument.presentationml.notesSlide+xml"/>
  <Override PartName="/ppt/theme/themeOverride3.xml" ContentType="application/vnd.openxmlformats-officedocument.themeOverride+xml"/>
  <Override PartName="/ppt/notesSlides/notesSlide25.xml" ContentType="application/vnd.openxmlformats-officedocument.presentationml.notesSlide+xml"/>
  <Override PartName="/ppt/theme/themeOverride4.xml" ContentType="application/vnd.openxmlformats-officedocument.themeOverride+xml"/>
  <Override PartName="/ppt/notesSlides/notesSlide26.xml" ContentType="application/vnd.openxmlformats-officedocument.presentationml.notesSlide+xml"/>
  <Override PartName="/ppt/theme/themeOverride5.xml" ContentType="application/vnd.openxmlformats-officedocument.themeOverride+xml"/>
  <Override PartName="/ppt/notesSlides/notesSlide27.xml" ContentType="application/vnd.openxmlformats-officedocument.presentationml.notesSlide+xml"/>
  <Override PartName="/ppt/theme/themeOverride6.xml" ContentType="application/vnd.openxmlformats-officedocument.themeOverride+xml"/>
  <Override PartName="/ppt/notesSlides/notesSlide28.xml" ContentType="application/vnd.openxmlformats-officedocument.presentationml.notesSlide+xml"/>
  <Override PartName="/ppt/theme/themeOverride7.xml" ContentType="application/vnd.openxmlformats-officedocument.themeOverr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3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61"/>
  </p:notesMasterIdLst>
  <p:sldIdLst>
    <p:sldId id="263" r:id="rId2"/>
    <p:sldId id="3144" r:id="rId3"/>
    <p:sldId id="3145" r:id="rId4"/>
    <p:sldId id="3123" r:id="rId5"/>
    <p:sldId id="3120" r:id="rId6"/>
    <p:sldId id="3115" r:id="rId7"/>
    <p:sldId id="3124" r:id="rId8"/>
    <p:sldId id="3125" r:id="rId9"/>
    <p:sldId id="3126" r:id="rId10"/>
    <p:sldId id="3127" r:id="rId11"/>
    <p:sldId id="3128" r:id="rId12"/>
    <p:sldId id="478" r:id="rId13"/>
    <p:sldId id="275" r:id="rId14"/>
    <p:sldId id="480" r:id="rId15"/>
    <p:sldId id="484" r:id="rId16"/>
    <p:sldId id="481" r:id="rId17"/>
    <p:sldId id="483" r:id="rId18"/>
    <p:sldId id="485" r:id="rId19"/>
    <p:sldId id="486" r:id="rId20"/>
    <p:sldId id="488" r:id="rId21"/>
    <p:sldId id="490" r:id="rId22"/>
    <p:sldId id="494" r:id="rId23"/>
    <p:sldId id="495" r:id="rId24"/>
    <p:sldId id="496" r:id="rId25"/>
    <p:sldId id="492" r:id="rId26"/>
    <p:sldId id="491" r:id="rId27"/>
    <p:sldId id="493" r:id="rId28"/>
    <p:sldId id="497" r:id="rId29"/>
    <p:sldId id="498" r:id="rId30"/>
    <p:sldId id="500" r:id="rId31"/>
    <p:sldId id="501" r:id="rId32"/>
    <p:sldId id="502" r:id="rId33"/>
    <p:sldId id="503" r:id="rId34"/>
    <p:sldId id="504" r:id="rId35"/>
    <p:sldId id="505" r:id="rId36"/>
    <p:sldId id="507" r:id="rId37"/>
    <p:sldId id="509" r:id="rId38"/>
    <p:sldId id="508" r:id="rId39"/>
    <p:sldId id="510" r:id="rId40"/>
    <p:sldId id="511" r:id="rId41"/>
    <p:sldId id="512" r:id="rId42"/>
    <p:sldId id="3142" r:id="rId43"/>
    <p:sldId id="513" r:id="rId44"/>
    <p:sldId id="257" r:id="rId45"/>
    <p:sldId id="3129" r:id="rId46"/>
    <p:sldId id="3130" r:id="rId47"/>
    <p:sldId id="3131" r:id="rId48"/>
    <p:sldId id="3132" r:id="rId49"/>
    <p:sldId id="3133" r:id="rId50"/>
    <p:sldId id="3134" r:id="rId51"/>
    <p:sldId id="3135" r:id="rId52"/>
    <p:sldId id="3136" r:id="rId53"/>
    <p:sldId id="3137" r:id="rId54"/>
    <p:sldId id="3138" r:id="rId55"/>
    <p:sldId id="3139" r:id="rId56"/>
    <p:sldId id="3140" r:id="rId57"/>
    <p:sldId id="3141" r:id="rId58"/>
    <p:sldId id="3143" r:id="rId59"/>
    <p:sldId id="264" r:id="rId6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738E939-310C-8118-264C-48AF2FB5CD92}" name="Margellos, Helen" initials="MH" userId="S::helen.margellos@sinai.org::104fe978-29d7-408a-91db-23b6a239703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haiyarat, Chandrea" initials="CC" lastIdx="1" clrIdx="0">
    <p:extLst>
      <p:ext uri="{19B8F6BF-5375-455C-9EA6-DF929625EA0E}">
        <p15:presenceInfo xmlns:p15="http://schemas.microsoft.com/office/powerpoint/2012/main" userId="S-1-5-21-515967899-1390067357-839522115-98601" providerId="AD"/>
      </p:ext>
    </p:extLst>
  </p:cmAuthor>
  <p:cmAuthor id="2" name="camjam" initials="c"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5D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84422" autoAdjust="0"/>
  </p:normalViewPr>
  <p:slideViewPr>
    <p:cSldViewPr snapToGrid="0">
      <p:cViewPr varScale="1">
        <p:scale>
          <a:sx n="72" d="100"/>
          <a:sy n="72" d="100"/>
        </p:scale>
        <p:origin x="1733"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microsoft.com/office/2018/10/relationships/authors" Targe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Community-based Organization</c:v>
                </c:pt>
                <c:pt idx="1">
                  <c:v>Federally Qualified Health Center (FQHC)</c:v>
                </c:pt>
                <c:pt idx="2">
                  <c:v>Health System/Hospital</c:v>
                </c:pt>
                <c:pt idx="3">
                  <c:v>Community Health Center/Clinic (Not FQHC)</c:v>
                </c:pt>
                <c:pt idx="4">
                  <c:v>Behavioral Health Organization</c:v>
                </c:pt>
                <c:pt idx="5">
                  <c:v>Community Health Organization</c:v>
                </c:pt>
                <c:pt idx="6">
                  <c:v>Child Development Lab School</c:v>
                </c:pt>
                <c:pt idx="7">
                  <c:v>Nonprofit</c:v>
                </c:pt>
                <c:pt idx="8">
                  <c:v>Local Health Department (county, district, or city)</c:v>
                </c:pt>
                <c:pt idx="9">
                  <c:v>Medicaid Managed Care Organization/Medicaid Health Plan</c:v>
                </c:pt>
                <c:pt idx="10">
                  <c:v>Medical Clinic/Practice</c:v>
                </c:pt>
                <c:pt idx="11">
                  <c:v>Schools/School-based Health Centers</c:v>
                </c:pt>
              </c:strCache>
            </c:strRef>
          </c:cat>
          <c:val>
            <c:numRef>
              <c:f>Sheet1!$B$2:$B$13</c:f>
              <c:numCache>
                <c:formatCode>General</c:formatCode>
                <c:ptCount val="12"/>
                <c:pt idx="0">
                  <c:v>29</c:v>
                </c:pt>
                <c:pt idx="1">
                  <c:v>10</c:v>
                </c:pt>
                <c:pt idx="2">
                  <c:v>10</c:v>
                </c:pt>
                <c:pt idx="3">
                  <c:v>3</c:v>
                </c:pt>
                <c:pt idx="4">
                  <c:v>2</c:v>
                </c:pt>
                <c:pt idx="5">
                  <c:v>1</c:v>
                </c:pt>
                <c:pt idx="6">
                  <c:v>1</c:v>
                </c:pt>
                <c:pt idx="7">
                  <c:v>1</c:v>
                </c:pt>
                <c:pt idx="8">
                  <c:v>1</c:v>
                </c:pt>
                <c:pt idx="9">
                  <c:v>1</c:v>
                </c:pt>
                <c:pt idx="10">
                  <c:v>1</c:v>
                </c:pt>
                <c:pt idx="11">
                  <c:v>1</c:v>
                </c:pt>
              </c:numCache>
            </c:numRef>
          </c:val>
          <c:extLst>
            <c:ext xmlns:c16="http://schemas.microsoft.com/office/drawing/2014/chart" uri="{C3380CC4-5D6E-409C-BE32-E72D297353CC}">
              <c16:uniqueId val="{00000000-0891-4B80-B249-DBFB451B75D9}"/>
            </c:ext>
          </c:extLst>
        </c:ser>
        <c:dLbls>
          <c:showLegendKey val="0"/>
          <c:showVal val="0"/>
          <c:showCatName val="0"/>
          <c:showSerName val="0"/>
          <c:showPercent val="0"/>
          <c:showBubbleSize val="0"/>
        </c:dLbls>
        <c:gapWidth val="182"/>
        <c:axId val="49257615"/>
        <c:axId val="49257199"/>
      </c:barChart>
      <c:catAx>
        <c:axId val="49257615"/>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257199"/>
        <c:crosses val="autoZero"/>
        <c:auto val="1"/>
        <c:lblAlgn val="ctr"/>
        <c:lblOffset val="100"/>
        <c:noMultiLvlLbl val="0"/>
      </c:catAx>
      <c:valAx>
        <c:axId val="49257199"/>
        <c:scaling>
          <c:orientation val="minMax"/>
          <c:max val="30"/>
        </c:scaling>
        <c:delete val="0"/>
        <c:axPos val="t"/>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2576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Column1</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Community Health Worker</c:v>
                </c:pt>
                <c:pt idx="1">
                  <c:v>Outreach Worker</c:v>
                </c:pt>
                <c:pt idx="2">
                  <c:v>Care Coordinator</c:v>
                </c:pt>
                <c:pt idx="3">
                  <c:v>Patient Navigator</c:v>
                </c:pt>
                <c:pt idx="4">
                  <c:v>Community Health Educator</c:v>
                </c:pt>
                <c:pt idx="5">
                  <c:v>Community Health Advocate</c:v>
                </c:pt>
                <c:pt idx="6">
                  <c:v>Patient Advocate</c:v>
                </c:pt>
                <c:pt idx="7">
                  <c:v>Promotor/a</c:v>
                </c:pt>
                <c:pt idx="8">
                  <c:v>Peer Educator</c:v>
                </c:pt>
                <c:pt idx="9">
                  <c:v>Case Manager</c:v>
                </c:pt>
              </c:strCache>
            </c:strRef>
          </c:cat>
          <c:val>
            <c:numRef>
              <c:f>Sheet1!$B$2:$B$11</c:f>
              <c:numCache>
                <c:formatCode>General</c:formatCode>
                <c:ptCount val="10"/>
                <c:pt idx="0">
                  <c:v>38</c:v>
                </c:pt>
                <c:pt idx="1">
                  <c:v>20</c:v>
                </c:pt>
                <c:pt idx="2">
                  <c:v>19</c:v>
                </c:pt>
                <c:pt idx="3">
                  <c:v>18</c:v>
                </c:pt>
                <c:pt idx="4">
                  <c:v>15</c:v>
                </c:pt>
                <c:pt idx="5">
                  <c:v>9</c:v>
                </c:pt>
                <c:pt idx="6">
                  <c:v>9</c:v>
                </c:pt>
                <c:pt idx="7">
                  <c:v>9</c:v>
                </c:pt>
                <c:pt idx="8">
                  <c:v>4</c:v>
                </c:pt>
                <c:pt idx="9">
                  <c:v>3</c:v>
                </c:pt>
              </c:numCache>
            </c:numRef>
          </c:val>
          <c:extLst>
            <c:ext xmlns:c16="http://schemas.microsoft.com/office/drawing/2014/chart" uri="{C3380CC4-5D6E-409C-BE32-E72D297353CC}">
              <c16:uniqueId val="{00000000-0891-4B80-B249-DBFB451B75D9}"/>
            </c:ext>
          </c:extLst>
        </c:ser>
        <c:dLbls>
          <c:showLegendKey val="0"/>
          <c:showVal val="0"/>
          <c:showCatName val="0"/>
          <c:showSerName val="0"/>
          <c:showPercent val="0"/>
          <c:showBubbleSize val="0"/>
        </c:dLbls>
        <c:gapWidth val="182"/>
        <c:axId val="49257615"/>
        <c:axId val="49257199"/>
      </c:barChart>
      <c:catAx>
        <c:axId val="49257615"/>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257199"/>
        <c:crosses val="autoZero"/>
        <c:auto val="1"/>
        <c:lblAlgn val="ctr"/>
        <c:lblOffset val="100"/>
        <c:noMultiLvlLbl val="0"/>
      </c:catAx>
      <c:valAx>
        <c:axId val="49257199"/>
        <c:scaling>
          <c:orientation val="minMax"/>
          <c:max val="4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Number of organizations</a:t>
                </a:r>
                <a:r>
                  <a:rPr lang="en-US" baseline="0" dirty="0"/>
                  <a:t> whose CHWs have this title</a:t>
                </a:r>
                <a:endParaRPr lang="en-US" dirty="0"/>
              </a:p>
            </c:rich>
          </c:tx>
          <c:layout>
            <c:manualLayout>
              <c:xMode val="edge"/>
              <c:yMode val="edge"/>
              <c:x val="0.29520587270341209"/>
              <c:y val="3.7499999999999999E-2"/>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2576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308968569214005"/>
          <c:y val="0.1323949065737072"/>
          <c:w val="0.60505000283365773"/>
          <c:h val="0.83669601521324377"/>
        </c:manualLayout>
      </c:layout>
      <c:barChart>
        <c:barDir val="bar"/>
        <c:grouping val="clustered"/>
        <c:varyColors val="0"/>
        <c:ser>
          <c:idx val="0"/>
          <c:order val="0"/>
          <c:tx>
            <c:strRef>
              <c:f>Sheet1!$B$1</c:f>
              <c:strCache>
                <c:ptCount val="1"/>
                <c:pt idx="0">
                  <c:v>Number of organizations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100%</c:v>
                </c:pt>
                <c:pt idx="1">
                  <c:v>75% - 99%</c:v>
                </c:pt>
                <c:pt idx="2">
                  <c:v>50% - 74%</c:v>
                </c:pt>
                <c:pt idx="3">
                  <c:v>25% - 49%</c:v>
                </c:pt>
                <c:pt idx="4">
                  <c:v>1% - 24%</c:v>
                </c:pt>
                <c:pt idx="5">
                  <c:v>0%</c:v>
                </c:pt>
              </c:strCache>
            </c:strRef>
          </c:cat>
          <c:val>
            <c:numRef>
              <c:f>Sheet1!$B$2:$B$7</c:f>
              <c:numCache>
                <c:formatCode>General</c:formatCode>
                <c:ptCount val="6"/>
                <c:pt idx="0">
                  <c:v>1</c:v>
                </c:pt>
                <c:pt idx="1">
                  <c:v>1</c:v>
                </c:pt>
                <c:pt idx="2">
                  <c:v>15</c:v>
                </c:pt>
                <c:pt idx="3">
                  <c:v>5</c:v>
                </c:pt>
                <c:pt idx="5">
                  <c:v>27</c:v>
                </c:pt>
              </c:numCache>
            </c:numRef>
          </c:val>
          <c:extLst>
            <c:ext xmlns:c16="http://schemas.microsoft.com/office/drawing/2014/chart" uri="{C3380CC4-5D6E-409C-BE32-E72D297353CC}">
              <c16:uniqueId val="{00000000-0891-4B80-B249-DBFB451B75D9}"/>
            </c:ext>
          </c:extLst>
        </c:ser>
        <c:dLbls>
          <c:showLegendKey val="0"/>
          <c:showVal val="0"/>
          <c:showCatName val="0"/>
          <c:showSerName val="0"/>
          <c:showPercent val="0"/>
          <c:showBubbleSize val="0"/>
        </c:dLbls>
        <c:gapWidth val="182"/>
        <c:axId val="49257615"/>
        <c:axId val="49257199"/>
      </c:barChart>
      <c:catAx>
        <c:axId val="49257615"/>
        <c:scaling>
          <c:orientation val="maxMin"/>
        </c:scaling>
        <c:delete val="0"/>
        <c:axPos val="l"/>
        <c:title>
          <c:tx>
            <c:rich>
              <a:bodyPr rot="-5400000" spcFirstLastPara="1" vertOverflow="ellipsis" vert="horz" wrap="square" anchor="ctr" anchorCtr="1"/>
              <a:lstStyle/>
              <a:p>
                <a:pPr algn="ctr" rtl="0">
                  <a:defRPr lang="en-US" sz="1330" b="0" i="0" u="none" strike="noStrike" kern="1200" baseline="0" dirty="0" smtClean="0">
                    <a:solidFill>
                      <a:prstClr val="black">
                        <a:lumMod val="65000"/>
                        <a:lumOff val="35000"/>
                      </a:prstClr>
                    </a:solidFill>
                    <a:latin typeface="+mn-lt"/>
                    <a:ea typeface="+mn-ea"/>
                    <a:cs typeface="+mn-cs"/>
                  </a:defRPr>
                </a:pPr>
                <a:r>
                  <a:rPr lang="en-US" sz="1330" b="0" i="0" u="none" strike="noStrike" kern="1200" baseline="0" dirty="0">
                    <a:solidFill>
                      <a:prstClr val="black">
                        <a:lumMod val="65000"/>
                        <a:lumOff val="35000"/>
                      </a:prstClr>
                    </a:solidFill>
                    <a:latin typeface="+mn-lt"/>
                    <a:ea typeface="+mn-ea"/>
                    <a:cs typeface="+mn-cs"/>
                  </a:rPr>
                  <a:t>% of organization’s paid CHWs that are contracted</a:t>
                </a:r>
              </a:p>
            </c:rich>
          </c:tx>
          <c:overlay val="0"/>
          <c:spPr>
            <a:noFill/>
            <a:ln>
              <a:noFill/>
            </a:ln>
            <a:effectLst/>
          </c:spPr>
          <c:txPr>
            <a:bodyPr rot="-5400000" spcFirstLastPara="1" vertOverflow="ellipsis" vert="horz" wrap="square" anchor="ctr" anchorCtr="1"/>
            <a:lstStyle/>
            <a:p>
              <a:pPr algn="ctr" rtl="0">
                <a:defRPr lang="en-US" sz="1330" b="0" i="0" u="none" strike="noStrike" kern="1200" baseline="0" dirty="0" smtClean="0">
                  <a:solidFill>
                    <a:prstClr val="black">
                      <a:lumMod val="65000"/>
                      <a:lumOff val="35000"/>
                    </a:prst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257199"/>
        <c:crosses val="autoZero"/>
        <c:auto val="1"/>
        <c:lblAlgn val="ctr"/>
        <c:lblOffset val="100"/>
        <c:noMultiLvlLbl val="0"/>
      </c:catAx>
      <c:valAx>
        <c:axId val="49257199"/>
        <c:scaling>
          <c:orientation val="minMax"/>
          <c:max val="30"/>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Number</a:t>
                </a:r>
                <a:r>
                  <a:rPr lang="en-US" baseline="0" dirty="0"/>
                  <a:t> of organizations</a:t>
                </a:r>
                <a:endParaRPr lang="en-US" dirty="0"/>
              </a:p>
            </c:rich>
          </c:tx>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25761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Full-time CHWs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Health insurance</c:v>
                </c:pt>
                <c:pt idx="1">
                  <c:v>Vacation</c:v>
                </c:pt>
                <c:pt idx="2">
                  <c:v>Dental insurance</c:v>
                </c:pt>
                <c:pt idx="3">
                  <c:v>Sick leave</c:v>
                </c:pt>
                <c:pt idx="4">
                  <c:v>Transportation or mileage reimbursement</c:v>
                </c:pt>
                <c:pt idx="5">
                  <c:v>Family leave</c:v>
                </c:pt>
                <c:pt idx="6">
                  <c:v>Disability insurance</c:v>
                </c:pt>
                <c:pt idx="7">
                  <c:v>Retirement/pension fund</c:v>
                </c:pt>
                <c:pt idx="8">
                  <c:v>Paternity/maternity Leave</c:v>
                </c:pt>
              </c:strCache>
            </c:strRef>
          </c:cat>
          <c:val>
            <c:numRef>
              <c:f>Sheet1!$B$2:$B$10</c:f>
              <c:numCache>
                <c:formatCode>0%</c:formatCode>
                <c:ptCount val="9"/>
                <c:pt idx="0">
                  <c:v>0.2</c:v>
                </c:pt>
                <c:pt idx="1">
                  <c:v>0.3</c:v>
                </c:pt>
                <c:pt idx="2">
                  <c:v>0.2</c:v>
                </c:pt>
                <c:pt idx="3">
                  <c:v>0.31</c:v>
                </c:pt>
                <c:pt idx="4">
                  <c:v>0.41</c:v>
                </c:pt>
                <c:pt idx="5">
                  <c:v>0.15</c:v>
                </c:pt>
                <c:pt idx="6">
                  <c:v>0.18</c:v>
                </c:pt>
                <c:pt idx="7">
                  <c:v>0.18</c:v>
                </c:pt>
                <c:pt idx="8">
                  <c:v>0.15</c:v>
                </c:pt>
              </c:numCache>
            </c:numRef>
          </c:val>
          <c:extLst>
            <c:ext xmlns:c16="http://schemas.microsoft.com/office/drawing/2014/chart" uri="{C3380CC4-5D6E-409C-BE32-E72D297353CC}">
              <c16:uniqueId val="{00000000-0891-4B80-B249-DBFB451B75D9}"/>
            </c:ext>
          </c:extLst>
        </c:ser>
        <c:ser>
          <c:idx val="1"/>
          <c:order val="1"/>
          <c:tx>
            <c:strRef>
              <c:f>Sheet1!$C$1</c:f>
              <c:strCache>
                <c:ptCount val="1"/>
                <c:pt idx="0">
                  <c:v>Part-time CHWs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Sheet1!$A$2:$A$10</c:f>
              <c:strCache>
                <c:ptCount val="9"/>
                <c:pt idx="0">
                  <c:v>Health insurance</c:v>
                </c:pt>
                <c:pt idx="1">
                  <c:v>Vacation</c:v>
                </c:pt>
                <c:pt idx="2">
                  <c:v>Dental insurance</c:v>
                </c:pt>
                <c:pt idx="3">
                  <c:v>Sick leave</c:v>
                </c:pt>
                <c:pt idx="4">
                  <c:v>Transportation or mileage reimbursement</c:v>
                </c:pt>
                <c:pt idx="5">
                  <c:v>Family leave</c:v>
                </c:pt>
                <c:pt idx="6">
                  <c:v>Disability insurance</c:v>
                </c:pt>
                <c:pt idx="7">
                  <c:v>Retirement/pension fund</c:v>
                </c:pt>
                <c:pt idx="8">
                  <c:v>Paternity/maternity Leave</c:v>
                </c:pt>
              </c:strCache>
            </c:strRef>
          </c:cat>
          <c:val>
            <c:numRef>
              <c:f>Sheet1!$C$2:$C$10</c:f>
              <c:numCache>
                <c:formatCode>0%</c:formatCode>
                <c:ptCount val="9"/>
                <c:pt idx="0">
                  <c:v>0.75</c:v>
                </c:pt>
                <c:pt idx="1">
                  <c:v>0.75</c:v>
                </c:pt>
                <c:pt idx="2">
                  <c:v>0.69</c:v>
                </c:pt>
                <c:pt idx="3">
                  <c:v>0.67</c:v>
                </c:pt>
                <c:pt idx="4">
                  <c:v>0.67</c:v>
                </c:pt>
                <c:pt idx="5">
                  <c:v>0.52</c:v>
                </c:pt>
                <c:pt idx="6">
                  <c:v>0.51</c:v>
                </c:pt>
                <c:pt idx="7">
                  <c:v>0.49</c:v>
                </c:pt>
                <c:pt idx="8">
                  <c:v>0.48</c:v>
                </c:pt>
              </c:numCache>
            </c:numRef>
          </c:val>
          <c:extLst>
            <c:ext xmlns:c16="http://schemas.microsoft.com/office/drawing/2014/chart" uri="{C3380CC4-5D6E-409C-BE32-E72D297353CC}">
              <c16:uniqueId val="{00000001-910C-4A31-8ABC-341FF199D0A0}"/>
            </c:ext>
          </c:extLst>
        </c:ser>
        <c:dLbls>
          <c:dLblPos val="outEnd"/>
          <c:showLegendKey val="0"/>
          <c:showVal val="1"/>
          <c:showCatName val="0"/>
          <c:showSerName val="0"/>
          <c:showPercent val="0"/>
          <c:showBubbleSize val="0"/>
        </c:dLbls>
        <c:gapWidth val="182"/>
        <c:axId val="49257615"/>
        <c:axId val="49257199"/>
      </c:barChart>
      <c:catAx>
        <c:axId val="49257615"/>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257199"/>
        <c:crosses val="autoZero"/>
        <c:auto val="1"/>
        <c:lblAlgn val="ctr"/>
        <c:lblOffset val="100"/>
        <c:noMultiLvlLbl val="0"/>
      </c:catAx>
      <c:valAx>
        <c:axId val="49257199"/>
        <c:scaling>
          <c:orientation val="minMax"/>
          <c:max val="0.8"/>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t>
                </a:r>
                <a:r>
                  <a:rPr lang="en-US" baseline="0" dirty="0"/>
                  <a:t> of organizations that provide this benefit to their CHWs</a:t>
                </a:r>
                <a:endParaRPr lang="en-US" dirty="0"/>
              </a:p>
            </c:rich>
          </c:tx>
          <c:layout>
            <c:manualLayout>
              <c:xMode val="edge"/>
              <c:yMode val="edge"/>
              <c:x val="0.28511053565984529"/>
              <c:y val="1.2139785326536328E-2"/>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257615"/>
        <c:crosses val="autoZero"/>
        <c:crossBetween val="between"/>
      </c:valAx>
      <c:spPr>
        <a:noFill/>
        <a:ln>
          <a:noFill/>
        </a:ln>
        <a:effectLst/>
      </c:spPr>
    </c:plotArea>
    <c:legend>
      <c:legendPos val="r"/>
      <c:layout>
        <c:manualLayout>
          <c:xMode val="edge"/>
          <c:yMode val="edge"/>
          <c:x val="0.83083641403767217"/>
          <c:y val="0.86976956211842993"/>
          <c:w val="0.14583391252428313"/>
          <c:h val="9.876881021344258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2359835421339594"/>
          <c:y val="0.10908440505129331"/>
          <c:w val="0.48770694001377501"/>
          <c:h val="0.86535355485271637"/>
        </c:manualLayout>
      </c:layout>
      <c:barChart>
        <c:barDir val="bar"/>
        <c:grouping val="clustered"/>
        <c:varyColors val="0"/>
        <c:ser>
          <c:idx val="0"/>
          <c:order val="0"/>
          <c:tx>
            <c:strRef>
              <c:f>Sheet1!$B$1</c:f>
              <c:strCache>
                <c:ptCount val="1"/>
                <c:pt idx="0">
                  <c:v>Full-time CHWs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Employee assistance program</c:v>
                </c:pt>
                <c:pt idx="1">
                  <c:v>Professional development funds</c:v>
                </c:pt>
                <c:pt idx="2">
                  <c:v>Mental health insurance</c:v>
                </c:pt>
                <c:pt idx="3">
                  <c:v>Cell phone plan/subsidy reimbursement</c:v>
                </c:pt>
                <c:pt idx="4">
                  <c:v>Cost-of-living adjustment (COLA)</c:v>
                </c:pt>
                <c:pt idx="5">
                  <c:v>Overtime pay</c:v>
                </c:pt>
                <c:pt idx="6">
                  <c:v>Internet service subsidy/reimbursement</c:v>
                </c:pt>
                <c:pt idx="7">
                  <c:v>Educational reimbursement/stipend</c:v>
                </c:pt>
                <c:pt idx="8">
                  <c:v>Bonuses</c:v>
                </c:pt>
                <c:pt idx="9">
                  <c:v>Hazard pay</c:v>
                </c:pt>
              </c:strCache>
            </c:strRef>
          </c:cat>
          <c:val>
            <c:numRef>
              <c:f>Sheet1!$B$2:$B$11</c:f>
              <c:numCache>
                <c:formatCode>0%</c:formatCode>
                <c:ptCount val="10"/>
                <c:pt idx="0">
                  <c:v>0.13</c:v>
                </c:pt>
                <c:pt idx="1">
                  <c:v>0.18</c:v>
                </c:pt>
                <c:pt idx="2">
                  <c:v>0.1</c:v>
                </c:pt>
                <c:pt idx="3">
                  <c:v>0.23</c:v>
                </c:pt>
                <c:pt idx="4">
                  <c:v>0.18</c:v>
                </c:pt>
                <c:pt idx="5">
                  <c:v>0.1</c:v>
                </c:pt>
                <c:pt idx="6">
                  <c:v>0.15</c:v>
                </c:pt>
                <c:pt idx="7">
                  <c:v>0.11</c:v>
                </c:pt>
                <c:pt idx="8">
                  <c:v>0.08</c:v>
                </c:pt>
                <c:pt idx="9">
                  <c:v>0.05</c:v>
                </c:pt>
              </c:numCache>
            </c:numRef>
          </c:val>
          <c:extLst>
            <c:ext xmlns:c16="http://schemas.microsoft.com/office/drawing/2014/chart" uri="{C3380CC4-5D6E-409C-BE32-E72D297353CC}">
              <c16:uniqueId val="{00000000-0891-4B80-B249-DBFB451B75D9}"/>
            </c:ext>
          </c:extLst>
        </c:ser>
        <c:ser>
          <c:idx val="1"/>
          <c:order val="1"/>
          <c:tx>
            <c:strRef>
              <c:f>Sheet1!$C$1</c:f>
              <c:strCache>
                <c:ptCount val="1"/>
                <c:pt idx="0">
                  <c:v>Part-time CHWs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Sheet1!$A$2:$A$11</c:f>
              <c:strCache>
                <c:ptCount val="10"/>
                <c:pt idx="0">
                  <c:v>Employee assistance program</c:v>
                </c:pt>
                <c:pt idx="1">
                  <c:v>Professional development funds</c:v>
                </c:pt>
                <c:pt idx="2">
                  <c:v>Mental health insurance</c:v>
                </c:pt>
                <c:pt idx="3">
                  <c:v>Cell phone plan/subsidy reimbursement</c:v>
                </c:pt>
                <c:pt idx="4">
                  <c:v>Cost-of-living adjustment (COLA)</c:v>
                </c:pt>
                <c:pt idx="5">
                  <c:v>Overtime pay</c:v>
                </c:pt>
                <c:pt idx="6">
                  <c:v>Internet service subsidy/reimbursement</c:v>
                </c:pt>
                <c:pt idx="7">
                  <c:v>Educational reimbursement/stipend</c:v>
                </c:pt>
                <c:pt idx="8">
                  <c:v>Bonuses</c:v>
                </c:pt>
                <c:pt idx="9">
                  <c:v>Hazard pay</c:v>
                </c:pt>
              </c:strCache>
            </c:strRef>
          </c:cat>
          <c:val>
            <c:numRef>
              <c:f>Sheet1!$C$2:$C$11</c:f>
              <c:numCache>
                <c:formatCode>0%</c:formatCode>
                <c:ptCount val="10"/>
                <c:pt idx="0">
                  <c:v>0.43</c:v>
                </c:pt>
                <c:pt idx="1">
                  <c:v>0.43</c:v>
                </c:pt>
                <c:pt idx="2">
                  <c:v>0.41</c:v>
                </c:pt>
                <c:pt idx="3">
                  <c:v>0.41</c:v>
                </c:pt>
                <c:pt idx="4">
                  <c:v>0.33</c:v>
                </c:pt>
                <c:pt idx="5">
                  <c:v>0.3</c:v>
                </c:pt>
                <c:pt idx="6">
                  <c:v>0.26</c:v>
                </c:pt>
                <c:pt idx="7">
                  <c:v>0.26</c:v>
                </c:pt>
                <c:pt idx="8">
                  <c:v>0.11</c:v>
                </c:pt>
                <c:pt idx="9">
                  <c:v>0.08</c:v>
                </c:pt>
              </c:numCache>
            </c:numRef>
          </c:val>
          <c:extLst>
            <c:ext xmlns:c16="http://schemas.microsoft.com/office/drawing/2014/chart" uri="{C3380CC4-5D6E-409C-BE32-E72D297353CC}">
              <c16:uniqueId val="{00000001-910C-4A31-8ABC-341FF199D0A0}"/>
            </c:ext>
          </c:extLst>
        </c:ser>
        <c:dLbls>
          <c:dLblPos val="outEnd"/>
          <c:showLegendKey val="0"/>
          <c:showVal val="1"/>
          <c:showCatName val="0"/>
          <c:showSerName val="0"/>
          <c:showPercent val="0"/>
          <c:showBubbleSize val="0"/>
        </c:dLbls>
        <c:gapWidth val="182"/>
        <c:axId val="49257615"/>
        <c:axId val="49257199"/>
      </c:barChart>
      <c:catAx>
        <c:axId val="49257615"/>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257199"/>
        <c:crosses val="autoZero"/>
        <c:auto val="1"/>
        <c:lblAlgn val="ctr"/>
        <c:lblOffset val="100"/>
        <c:noMultiLvlLbl val="0"/>
      </c:catAx>
      <c:valAx>
        <c:axId val="49257199"/>
        <c:scaling>
          <c:orientation val="minMax"/>
          <c:max val="0.8"/>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Percent</a:t>
                </a:r>
                <a:r>
                  <a:rPr lang="en-US" baseline="0" dirty="0"/>
                  <a:t> of organizations that provide this benefit to their CHWs</a:t>
                </a:r>
                <a:endParaRPr lang="en-US" dirty="0"/>
              </a:p>
            </c:rich>
          </c:tx>
          <c:layout>
            <c:manualLayout>
              <c:xMode val="edge"/>
              <c:yMode val="edge"/>
              <c:x val="0.27013035374188815"/>
              <c:y val="1.9423673889117105E-2"/>
            </c:manualLayout>
          </c:layout>
          <c:overlay val="0"/>
          <c:spPr>
            <a:noFill/>
            <a:ln>
              <a:noFill/>
            </a:ln>
            <a:effectLst/>
          </c:spPr>
          <c:txPr>
            <a:bodyPr rot="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9257615"/>
        <c:crosses val="autoZero"/>
        <c:crossBetween val="between"/>
      </c:valAx>
      <c:spPr>
        <a:noFill/>
        <a:ln>
          <a:noFill/>
        </a:ln>
        <a:effectLst/>
      </c:spPr>
    </c:plotArea>
    <c:legend>
      <c:legendPos val="r"/>
      <c:layout>
        <c:manualLayout>
          <c:xMode val="edge"/>
          <c:yMode val="edge"/>
          <c:x val="0.83083641403767217"/>
          <c:y val="0.86976956211842993"/>
          <c:w val="0.14583391252428313"/>
          <c:h val="9.8768810213442582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Organizations that</a:t>
            </a:r>
            <a:r>
              <a:rPr lang="en-US" baseline="0" dirty="0"/>
              <a:t> </a:t>
            </a:r>
            <a:r>
              <a:rPr lang="en-US" dirty="0"/>
              <a:t>require and do not require CHWs to complete a recognized core competency training (n=45)</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Does organization require CHWs to complete a recognized core competency training? (n=45)</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36C-4165-BE87-2A2AF81CC15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36C-4165-BE87-2A2AF81CC15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Sheet1!$A$2:$A$3</c:f>
              <c:strCache>
                <c:ptCount val="2"/>
                <c:pt idx="0">
                  <c:v>Require</c:v>
                </c:pt>
                <c:pt idx="1">
                  <c:v>Do not require</c:v>
                </c:pt>
              </c:strCache>
            </c:strRef>
          </c:cat>
          <c:val>
            <c:numRef>
              <c:f>Sheet1!$B$2:$B$3</c:f>
              <c:numCache>
                <c:formatCode>0%</c:formatCode>
                <c:ptCount val="2"/>
                <c:pt idx="0">
                  <c:v>0.64</c:v>
                </c:pt>
                <c:pt idx="1">
                  <c:v>0.36</c:v>
                </c:pt>
              </c:numCache>
            </c:numRef>
          </c:val>
          <c:extLst>
            <c:ext xmlns:c16="http://schemas.microsoft.com/office/drawing/2014/chart" uri="{C3380CC4-5D6E-409C-BE32-E72D297353CC}">
              <c16:uniqueId val="{00000000-92B6-46C3-A27C-14AEB56CC18F}"/>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Organizations that</a:t>
            </a:r>
            <a:r>
              <a:rPr lang="en-US" baseline="0" dirty="0"/>
              <a:t> provide or support their CHWs in completing a recognized core competency training (n=46) </a:t>
            </a:r>
            <a:endParaRPr lang="en-US" dirty="0"/>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32682089591809876"/>
          <c:y val="0.15317042701393094"/>
          <c:w val="0.34485503753902325"/>
          <c:h val="0.61276288781210042"/>
        </c:manualLayout>
      </c:layout>
      <c:pieChart>
        <c:varyColors val="1"/>
        <c:ser>
          <c:idx val="0"/>
          <c:order val="0"/>
          <c:tx>
            <c:strRef>
              <c:f>Sheet1!$B$1</c:f>
              <c:strCache>
                <c:ptCount val="1"/>
                <c:pt idx="0">
                  <c:v>Does organization require CHWs to complete a recognized core competency training? (n=45)</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5DD-4FF9-A989-E7677C62CAE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5DD-4FF9-A989-E7677C62CAE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8B3-416E-9889-795C0314B5A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8B3-416E-9889-795C0314B5AA}"/>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We allow CHWs to complete core-competency-based training provided by another entity/organization during paid work time.</c:v>
                </c:pt>
                <c:pt idx="1">
                  <c:v>We provide core competency-based training in-house.</c:v>
                </c:pt>
                <c:pt idx="2">
                  <c:v>We pay the fees for core competency-based training provided by another entity/organization.</c:v>
                </c:pt>
                <c:pt idx="3">
                  <c:v>None of the above.</c:v>
                </c:pt>
              </c:strCache>
            </c:strRef>
          </c:cat>
          <c:val>
            <c:numRef>
              <c:f>Sheet1!$B$2:$B$5</c:f>
              <c:numCache>
                <c:formatCode>0%</c:formatCode>
                <c:ptCount val="4"/>
                <c:pt idx="0">
                  <c:v>0.41</c:v>
                </c:pt>
                <c:pt idx="1">
                  <c:v>0.28000000000000003</c:v>
                </c:pt>
                <c:pt idx="2">
                  <c:v>0.2</c:v>
                </c:pt>
                <c:pt idx="3">
                  <c:v>0.11</c:v>
                </c:pt>
              </c:numCache>
            </c:numRef>
          </c:val>
          <c:extLst>
            <c:ext xmlns:c16="http://schemas.microsoft.com/office/drawing/2014/chart" uri="{C3380CC4-5D6E-409C-BE32-E72D297353CC}">
              <c16:uniqueId val="{00000000-92B6-46C3-A27C-14AEB56CC18F}"/>
            </c:ext>
          </c:extLst>
        </c:ser>
        <c:dLbls>
          <c:showLegendKey val="0"/>
          <c:showVal val="0"/>
          <c:showCatName val="0"/>
          <c:showSerName val="0"/>
          <c:showPercent val="0"/>
          <c:showBubbleSize val="0"/>
          <c:showLeaderLines val="1"/>
        </c:dLbls>
        <c:firstSliceAng val="0"/>
      </c:pieChart>
      <c:spPr>
        <a:noFill/>
        <a:ln>
          <a:noFill/>
        </a:ln>
        <a:effectLst/>
      </c:spPr>
    </c:plotArea>
    <c:legend>
      <c:legendPos val="b"/>
      <c:layout>
        <c:manualLayout>
          <c:xMode val="edge"/>
          <c:yMode val="edge"/>
          <c:x val="5.0160396617089584E-3"/>
          <c:y val="0.7816571606433812"/>
          <c:w val="0.98996778046974898"/>
          <c:h val="0.2103300188437984"/>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0256CB-AF9D-40BA-A68B-2E31F30129D1}" type="datetimeFigureOut">
              <a:rPr lang="en-US" smtClean="0"/>
              <a:t>5/30/2023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E4D040-0E0B-4AB3-8FB6-BB127862A6B7}" type="slidenum">
              <a:rPr lang="en-US" smtClean="0"/>
              <a:t>‹#›</a:t>
            </a:fld>
            <a:endParaRPr lang="en-US" dirty="0"/>
          </a:p>
        </p:txBody>
      </p:sp>
    </p:spTree>
    <p:extLst>
      <p:ext uri="{BB962C8B-B14F-4D97-AF65-F5344CB8AC3E}">
        <p14:creationId xmlns:p14="http://schemas.microsoft.com/office/powerpoint/2010/main" val="1815560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1</a:t>
            </a:fld>
            <a:endParaRPr lang="en-US" dirty="0"/>
          </a:p>
        </p:txBody>
      </p:sp>
    </p:spTree>
    <p:extLst>
      <p:ext uri="{BB962C8B-B14F-4D97-AF65-F5344CB8AC3E}">
        <p14:creationId xmlns:p14="http://schemas.microsoft.com/office/powerpoint/2010/main" val="3677388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17</a:t>
            </a:fld>
            <a:endParaRPr lang="en-US" dirty="0"/>
          </a:p>
        </p:txBody>
      </p:sp>
    </p:spTree>
    <p:extLst>
      <p:ext uri="{BB962C8B-B14F-4D97-AF65-F5344CB8AC3E}">
        <p14:creationId xmlns:p14="http://schemas.microsoft.com/office/powerpoint/2010/main" val="1216973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strike="noStrike" baseline="0" dirty="0">
                <a:solidFill>
                  <a:srgbClr val="000000"/>
                </a:solidFill>
                <a:ea typeface="+mj-ea"/>
              </a:rPr>
              <a:t>Responses from 61 organizations</a:t>
            </a:r>
            <a:r>
              <a:rPr lang="en-US" sz="1200" dirty="0">
                <a:solidFill>
                  <a:srgbClr val="000000"/>
                </a:solidFill>
                <a:ea typeface="+mj-ea"/>
              </a:rPr>
              <a:t> are included in this analysis</a:t>
            </a:r>
          </a:p>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18</a:t>
            </a:fld>
            <a:endParaRPr lang="en-US" dirty="0"/>
          </a:p>
        </p:txBody>
      </p:sp>
    </p:spTree>
    <p:extLst>
      <p:ext uri="{BB962C8B-B14F-4D97-AF65-F5344CB8AC3E}">
        <p14:creationId xmlns:p14="http://schemas.microsoft.com/office/powerpoint/2010/main" val="13605998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19</a:t>
            </a:fld>
            <a:endParaRPr lang="en-US" dirty="0"/>
          </a:p>
        </p:txBody>
      </p:sp>
    </p:spTree>
    <p:extLst>
      <p:ext uri="{BB962C8B-B14F-4D97-AF65-F5344CB8AC3E}">
        <p14:creationId xmlns:p14="http://schemas.microsoft.com/office/powerpoint/2010/main" val="2878288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Organizations were asked to indicate all job titles that they give to their CHWs</a:t>
            </a:r>
          </a:p>
        </p:txBody>
      </p:sp>
      <p:sp>
        <p:nvSpPr>
          <p:cNvPr id="4" name="Slide Number Placeholder 3"/>
          <p:cNvSpPr>
            <a:spLocks noGrp="1"/>
          </p:cNvSpPr>
          <p:nvPr>
            <p:ph type="sldNum" sz="quarter" idx="5"/>
          </p:nvPr>
        </p:nvSpPr>
        <p:spPr/>
        <p:txBody>
          <a:bodyPr/>
          <a:lstStyle/>
          <a:p>
            <a:fld id="{89E4D040-0E0B-4AB3-8FB6-BB127862A6B7}" type="slidenum">
              <a:rPr lang="en-US" smtClean="0"/>
              <a:t>20</a:t>
            </a:fld>
            <a:endParaRPr lang="en-US" dirty="0"/>
          </a:p>
        </p:txBody>
      </p:sp>
    </p:spTree>
    <p:extLst>
      <p:ext uri="{BB962C8B-B14F-4D97-AF65-F5344CB8AC3E}">
        <p14:creationId xmlns:p14="http://schemas.microsoft.com/office/powerpoint/2010/main" val="9288205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21</a:t>
            </a:fld>
            <a:endParaRPr lang="en-US" dirty="0"/>
          </a:p>
        </p:txBody>
      </p:sp>
    </p:spTree>
    <p:extLst>
      <p:ext uri="{BB962C8B-B14F-4D97-AF65-F5344CB8AC3E}">
        <p14:creationId xmlns:p14="http://schemas.microsoft.com/office/powerpoint/2010/main" val="40616991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figures were calculated from respondents that reported their earnings of their organization’s CHWs in hourly wages, rather than annual salary</a:t>
            </a:r>
          </a:p>
          <a:p>
            <a:endParaRPr lang="en-US" dirty="0"/>
          </a:p>
          <a:p>
            <a:r>
              <a:rPr lang="en-US" dirty="0"/>
              <a:t>Average for full-time = $46,633.60 annually, for a 40-hour work week</a:t>
            </a:r>
          </a:p>
          <a:p>
            <a:r>
              <a:rPr lang="en-US" dirty="0"/>
              <a:t>Average for part-time = $46,321.60 annually, for a 40-hour work week</a:t>
            </a:r>
          </a:p>
          <a:p>
            <a:endParaRPr lang="en-US" dirty="0"/>
          </a:p>
          <a:p>
            <a:r>
              <a:rPr lang="en-US" dirty="0"/>
              <a:t>[if asked]: 41 respondents provided information about CHW earnings</a:t>
            </a:r>
          </a:p>
        </p:txBody>
      </p:sp>
      <p:sp>
        <p:nvSpPr>
          <p:cNvPr id="4" name="Slide Number Placeholder 3"/>
          <p:cNvSpPr>
            <a:spLocks noGrp="1"/>
          </p:cNvSpPr>
          <p:nvPr>
            <p:ph type="sldNum" sz="quarter" idx="5"/>
          </p:nvPr>
        </p:nvSpPr>
        <p:spPr/>
        <p:txBody>
          <a:bodyPr/>
          <a:lstStyle/>
          <a:p>
            <a:fld id="{89E4D040-0E0B-4AB3-8FB6-BB127862A6B7}" type="slidenum">
              <a:rPr lang="en-US" smtClean="0"/>
              <a:t>22</a:t>
            </a:fld>
            <a:endParaRPr lang="en-US" dirty="0"/>
          </a:p>
        </p:txBody>
      </p:sp>
    </p:spTree>
    <p:extLst>
      <p:ext uri="{BB962C8B-B14F-4D97-AF65-F5344CB8AC3E}">
        <p14:creationId xmlns:p14="http://schemas.microsoft.com/office/powerpoint/2010/main" val="11346297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These figures were calculated from respondents that reported the earnings of their organization’s CHWs in annual salary, rather than hourly wages</a:t>
            </a:r>
          </a:p>
        </p:txBody>
      </p:sp>
      <p:sp>
        <p:nvSpPr>
          <p:cNvPr id="4" name="Slide Number Placeholder 3"/>
          <p:cNvSpPr>
            <a:spLocks noGrp="1"/>
          </p:cNvSpPr>
          <p:nvPr>
            <p:ph type="sldNum" sz="quarter" idx="5"/>
          </p:nvPr>
        </p:nvSpPr>
        <p:spPr/>
        <p:txBody>
          <a:bodyPr/>
          <a:lstStyle/>
          <a:p>
            <a:fld id="{89E4D040-0E0B-4AB3-8FB6-BB127862A6B7}" type="slidenum">
              <a:rPr lang="en-US" smtClean="0"/>
              <a:t>23</a:t>
            </a:fld>
            <a:endParaRPr lang="en-US" dirty="0"/>
          </a:p>
        </p:txBody>
      </p:sp>
    </p:spTree>
    <p:extLst>
      <p:ext uri="{BB962C8B-B14F-4D97-AF65-F5344CB8AC3E}">
        <p14:creationId xmlns:p14="http://schemas.microsoft.com/office/powerpoint/2010/main" val="358724361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24</a:t>
            </a:fld>
            <a:endParaRPr lang="en-US" dirty="0"/>
          </a:p>
        </p:txBody>
      </p:sp>
    </p:spTree>
    <p:extLst>
      <p:ext uri="{BB962C8B-B14F-4D97-AF65-F5344CB8AC3E}">
        <p14:creationId xmlns:p14="http://schemas.microsoft.com/office/powerpoint/2010/main" val="17568013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25</a:t>
            </a:fld>
            <a:endParaRPr lang="en-US" dirty="0"/>
          </a:p>
        </p:txBody>
      </p:sp>
    </p:spTree>
    <p:extLst>
      <p:ext uri="{BB962C8B-B14F-4D97-AF65-F5344CB8AC3E}">
        <p14:creationId xmlns:p14="http://schemas.microsoft.com/office/powerpoint/2010/main" val="37903772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81% of organizations provided at least one benefit to their full-time CHWs, and 56% of organizations provided at least one benefit to their part-time </a:t>
            </a:r>
            <a:r>
              <a:rPr lang="en-US"/>
              <a:t>CHWs.</a:t>
            </a:r>
            <a:endParaRPr lang="en-US" dirty="0"/>
          </a:p>
          <a:p>
            <a:pPr marL="171450" indent="-171450">
              <a:buFont typeface="Arial" panose="020B0604020202020204" pitchFamily="34" charset="0"/>
              <a:buChar char="•"/>
            </a:pPr>
            <a:r>
              <a:rPr lang="en-US" dirty="0"/>
              <a:t>Most common benefits for full-time CHWs: health insurance, vacation, and dental insurance</a:t>
            </a:r>
          </a:p>
          <a:p>
            <a:pPr marL="171450" indent="-171450">
              <a:buFont typeface="Arial" panose="020B0604020202020204" pitchFamily="34" charset="0"/>
              <a:buChar char="•"/>
            </a:pPr>
            <a:r>
              <a:rPr lang="en-US" dirty="0"/>
              <a:t>Most common benefits for part-time CHWs: transportation or mileage reimbursements, sick leave, and vacation</a:t>
            </a:r>
          </a:p>
        </p:txBody>
      </p:sp>
      <p:sp>
        <p:nvSpPr>
          <p:cNvPr id="4" name="Slide Number Placeholder 3"/>
          <p:cNvSpPr>
            <a:spLocks noGrp="1"/>
          </p:cNvSpPr>
          <p:nvPr>
            <p:ph type="sldNum" sz="quarter" idx="5"/>
          </p:nvPr>
        </p:nvSpPr>
        <p:spPr/>
        <p:txBody>
          <a:bodyPr/>
          <a:lstStyle/>
          <a:p>
            <a:fld id="{89E4D040-0E0B-4AB3-8FB6-BB127862A6B7}" type="slidenum">
              <a:rPr lang="en-US" smtClean="0"/>
              <a:t>26</a:t>
            </a:fld>
            <a:endParaRPr lang="en-US" dirty="0"/>
          </a:p>
        </p:txBody>
      </p:sp>
    </p:spTree>
    <p:extLst>
      <p:ext uri="{BB962C8B-B14F-4D97-AF65-F5344CB8AC3E}">
        <p14:creationId xmlns:p14="http://schemas.microsoft.com/office/powerpoint/2010/main" val="1874560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2</a:t>
            </a:fld>
            <a:endParaRPr lang="en-US" dirty="0"/>
          </a:p>
        </p:txBody>
      </p:sp>
    </p:spTree>
    <p:extLst>
      <p:ext uri="{BB962C8B-B14F-4D97-AF65-F5344CB8AC3E}">
        <p14:creationId xmlns:p14="http://schemas.microsoft.com/office/powerpoint/2010/main" val="29960831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27</a:t>
            </a:fld>
            <a:endParaRPr lang="en-US" dirty="0"/>
          </a:p>
        </p:txBody>
      </p:sp>
    </p:spTree>
    <p:extLst>
      <p:ext uri="{BB962C8B-B14F-4D97-AF65-F5344CB8AC3E}">
        <p14:creationId xmlns:p14="http://schemas.microsoft.com/office/powerpoint/2010/main" val="11122576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28</a:t>
            </a:fld>
            <a:endParaRPr lang="en-US" dirty="0"/>
          </a:p>
        </p:txBody>
      </p:sp>
    </p:spTree>
    <p:extLst>
      <p:ext uri="{BB962C8B-B14F-4D97-AF65-F5344CB8AC3E}">
        <p14:creationId xmlns:p14="http://schemas.microsoft.com/office/powerpoint/2010/main" val="26786240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29</a:t>
            </a:fld>
            <a:endParaRPr lang="en-US" dirty="0"/>
          </a:p>
        </p:txBody>
      </p:sp>
    </p:spTree>
    <p:extLst>
      <p:ext uri="{BB962C8B-B14F-4D97-AF65-F5344CB8AC3E}">
        <p14:creationId xmlns:p14="http://schemas.microsoft.com/office/powerpoint/2010/main" val="415744208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30</a:t>
            </a:fld>
            <a:endParaRPr lang="en-US" dirty="0"/>
          </a:p>
        </p:txBody>
      </p:sp>
    </p:spTree>
    <p:extLst>
      <p:ext uri="{BB962C8B-B14F-4D97-AF65-F5344CB8AC3E}">
        <p14:creationId xmlns:p14="http://schemas.microsoft.com/office/powerpoint/2010/main" val="11632364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31</a:t>
            </a:fld>
            <a:endParaRPr lang="en-US" dirty="0"/>
          </a:p>
        </p:txBody>
      </p:sp>
    </p:spTree>
    <p:extLst>
      <p:ext uri="{BB962C8B-B14F-4D97-AF65-F5344CB8AC3E}">
        <p14:creationId xmlns:p14="http://schemas.microsoft.com/office/powerpoint/2010/main" val="11875992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32</a:t>
            </a:fld>
            <a:endParaRPr lang="en-US" dirty="0"/>
          </a:p>
        </p:txBody>
      </p:sp>
    </p:spTree>
    <p:extLst>
      <p:ext uri="{BB962C8B-B14F-4D97-AF65-F5344CB8AC3E}">
        <p14:creationId xmlns:p14="http://schemas.microsoft.com/office/powerpoint/2010/main" val="10167744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33</a:t>
            </a:fld>
            <a:endParaRPr lang="en-US" dirty="0"/>
          </a:p>
        </p:txBody>
      </p:sp>
    </p:spTree>
    <p:extLst>
      <p:ext uri="{BB962C8B-B14F-4D97-AF65-F5344CB8AC3E}">
        <p14:creationId xmlns:p14="http://schemas.microsoft.com/office/powerpoint/2010/main" val="135992092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CHWs working with Medicare patients</a:t>
            </a:r>
          </a:p>
        </p:txBody>
      </p:sp>
      <p:sp>
        <p:nvSpPr>
          <p:cNvPr id="4" name="Slide Number Placeholder 3"/>
          <p:cNvSpPr>
            <a:spLocks noGrp="1"/>
          </p:cNvSpPr>
          <p:nvPr>
            <p:ph type="sldNum" sz="quarter" idx="5"/>
          </p:nvPr>
        </p:nvSpPr>
        <p:spPr/>
        <p:txBody>
          <a:bodyPr/>
          <a:lstStyle/>
          <a:p>
            <a:fld id="{89E4D040-0E0B-4AB3-8FB6-BB127862A6B7}" type="slidenum">
              <a:rPr lang="en-US" smtClean="0"/>
              <a:t>34</a:t>
            </a:fld>
            <a:endParaRPr lang="en-US" dirty="0"/>
          </a:p>
        </p:txBody>
      </p:sp>
    </p:spTree>
    <p:extLst>
      <p:ext uri="{BB962C8B-B14F-4D97-AF65-F5344CB8AC3E}">
        <p14:creationId xmlns:p14="http://schemas.microsoft.com/office/powerpoint/2010/main" val="191833151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CHWs working with Medicare patients</a:t>
            </a:r>
          </a:p>
        </p:txBody>
      </p:sp>
      <p:sp>
        <p:nvSpPr>
          <p:cNvPr id="4" name="Slide Number Placeholder 3"/>
          <p:cNvSpPr>
            <a:spLocks noGrp="1"/>
          </p:cNvSpPr>
          <p:nvPr>
            <p:ph type="sldNum" sz="quarter" idx="5"/>
          </p:nvPr>
        </p:nvSpPr>
        <p:spPr/>
        <p:txBody>
          <a:bodyPr/>
          <a:lstStyle/>
          <a:p>
            <a:fld id="{89E4D040-0E0B-4AB3-8FB6-BB127862A6B7}" type="slidenum">
              <a:rPr lang="en-US" smtClean="0"/>
              <a:t>35</a:t>
            </a:fld>
            <a:endParaRPr lang="en-US" dirty="0"/>
          </a:p>
        </p:txBody>
      </p:sp>
    </p:spTree>
    <p:extLst>
      <p:ext uri="{BB962C8B-B14F-4D97-AF65-F5344CB8AC3E}">
        <p14:creationId xmlns:p14="http://schemas.microsoft.com/office/powerpoint/2010/main" val="281625912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36</a:t>
            </a:fld>
            <a:endParaRPr lang="en-US" dirty="0"/>
          </a:p>
        </p:txBody>
      </p:sp>
    </p:spTree>
    <p:extLst>
      <p:ext uri="{BB962C8B-B14F-4D97-AF65-F5344CB8AC3E}">
        <p14:creationId xmlns:p14="http://schemas.microsoft.com/office/powerpoint/2010/main" val="3223612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E" dirty="0"/>
          </a:p>
        </p:txBody>
      </p:sp>
      <p:sp>
        <p:nvSpPr>
          <p:cNvPr id="4" name="Slide Number Placeholder 3"/>
          <p:cNvSpPr>
            <a:spLocks noGrp="1"/>
          </p:cNvSpPr>
          <p:nvPr>
            <p:ph type="sldNum" sz="quarter" idx="5"/>
          </p:nvPr>
        </p:nvSpPr>
        <p:spPr/>
        <p:txBody>
          <a:bodyPr/>
          <a:lstStyle/>
          <a:p>
            <a:fld id="{28F1407B-69AF-4972-BA97-F3EF41CE8639}" type="slidenum">
              <a:rPr lang="en-US" smtClean="0"/>
              <a:t>6</a:t>
            </a:fld>
            <a:endParaRPr lang="en-US"/>
          </a:p>
        </p:txBody>
      </p:sp>
    </p:spTree>
    <p:extLst>
      <p:ext uri="{BB962C8B-B14F-4D97-AF65-F5344CB8AC3E}">
        <p14:creationId xmlns:p14="http://schemas.microsoft.com/office/powerpoint/2010/main" val="42383609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37</a:t>
            </a:fld>
            <a:endParaRPr lang="en-US" dirty="0"/>
          </a:p>
        </p:txBody>
      </p:sp>
    </p:spTree>
    <p:extLst>
      <p:ext uri="{BB962C8B-B14F-4D97-AF65-F5344CB8AC3E}">
        <p14:creationId xmlns:p14="http://schemas.microsoft.com/office/powerpoint/2010/main" val="12627158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latin typeface="Montserrat" panose="00000500000000000000" pitchFamily="2" charset="0"/>
              </a:rPr>
              <a:t>Respondents were asked if their organization requires CHWs that are hired to </a:t>
            </a:r>
            <a:r>
              <a:rPr lang="en-US" sz="1800" b="0" i="0" u="none" strike="noStrike" baseline="0" dirty="0">
                <a:latin typeface="Montserrat Medium" panose="00000600000000000000" pitchFamily="2" charset="0"/>
              </a:rPr>
              <a:t>complete a state or CHW association/network-recognized CHW core competency-based training program</a:t>
            </a:r>
            <a:r>
              <a:rPr lang="en-US" sz="1800" b="0" i="0" u="none" strike="noStrike" baseline="0" dirty="0">
                <a:latin typeface="Montserrat" panose="00000500000000000000" pitchFamily="2" charset="0"/>
              </a:rPr>
              <a:t>, either before or after hire, of which </a:t>
            </a:r>
            <a:r>
              <a:rPr lang="en-US" sz="1800" b="0" i="0" u="none" strike="noStrike" baseline="0" dirty="0">
                <a:latin typeface="Montserrat Medium" panose="00000600000000000000" pitchFamily="2" charset="0"/>
              </a:rPr>
              <a:t>64% stated that they do</a:t>
            </a:r>
            <a:r>
              <a:rPr lang="en-US" sz="1800" b="0" i="0" u="none" strike="noStrike" baseline="0" dirty="0">
                <a:latin typeface="Montserrat" panose="00000500000000000000" pitchFamily="2" charset="0"/>
              </a:rPr>
              <a:t>. </a:t>
            </a:r>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38</a:t>
            </a:fld>
            <a:endParaRPr lang="en-US" dirty="0"/>
          </a:p>
        </p:txBody>
      </p:sp>
    </p:spTree>
    <p:extLst>
      <p:ext uri="{BB962C8B-B14F-4D97-AF65-F5344CB8AC3E}">
        <p14:creationId xmlns:p14="http://schemas.microsoft.com/office/powerpoint/2010/main" val="11005546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b="0" i="0" u="none" strike="noStrike" baseline="0" dirty="0">
                <a:latin typeface="Montserrat" panose="00000500000000000000" pitchFamily="2" charset="0"/>
              </a:rPr>
              <a:t>Respondents were asked if their organization requires CHWs that are hired to </a:t>
            </a:r>
            <a:r>
              <a:rPr lang="en-US" sz="1800" b="0" i="0" u="none" strike="noStrike" baseline="0" dirty="0">
                <a:latin typeface="Montserrat Medium" panose="00000600000000000000" pitchFamily="2" charset="0"/>
              </a:rPr>
              <a:t>complete a state or CHW association/network-recognized CHW core competency-based training program</a:t>
            </a:r>
            <a:r>
              <a:rPr lang="en-US" sz="1800" b="0" i="0" u="none" strike="noStrike" baseline="0" dirty="0">
                <a:latin typeface="Montserrat" panose="00000500000000000000" pitchFamily="2" charset="0"/>
              </a:rPr>
              <a:t>, either before or after hire, of which </a:t>
            </a:r>
            <a:r>
              <a:rPr lang="en-US" sz="1800" b="0" i="0" u="none" strike="noStrike" baseline="0" dirty="0">
                <a:latin typeface="Montserrat Medium" panose="00000600000000000000" pitchFamily="2" charset="0"/>
              </a:rPr>
              <a:t>64% stated that they do</a:t>
            </a:r>
            <a:r>
              <a:rPr lang="en-US" sz="1800" b="0" i="0" u="none" strike="noStrike" baseline="0" dirty="0">
                <a:latin typeface="Montserrat" panose="00000500000000000000" pitchFamily="2" charset="0"/>
              </a:rPr>
              <a:t>. </a:t>
            </a:r>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39</a:t>
            </a:fld>
            <a:endParaRPr lang="en-US" dirty="0"/>
          </a:p>
        </p:txBody>
      </p:sp>
    </p:spTree>
    <p:extLst>
      <p:ext uri="{BB962C8B-B14F-4D97-AF65-F5344CB8AC3E}">
        <p14:creationId xmlns:p14="http://schemas.microsoft.com/office/powerpoint/2010/main" val="24335362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40</a:t>
            </a:fld>
            <a:endParaRPr lang="en-US" dirty="0"/>
          </a:p>
        </p:txBody>
      </p:sp>
    </p:spTree>
    <p:extLst>
      <p:ext uri="{BB962C8B-B14F-4D97-AF65-F5344CB8AC3E}">
        <p14:creationId xmlns:p14="http://schemas.microsoft.com/office/powerpoint/2010/main" val="178501827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41</a:t>
            </a:fld>
            <a:endParaRPr lang="en-US" dirty="0"/>
          </a:p>
        </p:txBody>
      </p:sp>
    </p:spTree>
    <p:extLst>
      <p:ext uri="{BB962C8B-B14F-4D97-AF65-F5344CB8AC3E}">
        <p14:creationId xmlns:p14="http://schemas.microsoft.com/office/powerpoint/2010/main" val="91962995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42</a:t>
            </a:fld>
            <a:endParaRPr lang="en-US" dirty="0"/>
          </a:p>
        </p:txBody>
      </p:sp>
    </p:spTree>
    <p:extLst>
      <p:ext uri="{BB962C8B-B14F-4D97-AF65-F5344CB8AC3E}">
        <p14:creationId xmlns:p14="http://schemas.microsoft.com/office/powerpoint/2010/main" val="19700166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this is particularly important as the end of the public health emergency and pandemic response funds dry up, and organizations have to make hard choices by letting go their community health staff; who played a crucial role during the pandemic. Illinois passed legislation in 2021 to develop CHW certification and reimbursement procedures, and has convened a CHW Review Board to advise on these processes, but we don’t yet have specifics or guidelines. </a:t>
            </a:r>
            <a:endParaRPr lang="en-US" sz="1200" dirty="0">
              <a:solidFill>
                <a:srgbClr val="000000"/>
              </a:solidFill>
              <a:effectLst/>
              <a:latin typeface="Montserrat" panose="00000500000000000000" pitchFamily="2" charset="0"/>
              <a:ea typeface="Calibri" panose="020F0502020204030204" pitchFamily="34" charset="0"/>
              <a:cs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43</a:t>
            </a:fld>
            <a:endParaRPr lang="en-US" dirty="0"/>
          </a:p>
        </p:txBody>
      </p:sp>
    </p:spTree>
    <p:extLst>
      <p:ext uri="{BB962C8B-B14F-4D97-AF65-F5344CB8AC3E}">
        <p14:creationId xmlns:p14="http://schemas.microsoft.com/office/powerpoint/2010/main" val="95034140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45</a:t>
            </a:fld>
            <a:endParaRPr lang="en-US" dirty="0"/>
          </a:p>
        </p:txBody>
      </p:sp>
    </p:spTree>
    <p:extLst>
      <p:ext uri="{BB962C8B-B14F-4D97-AF65-F5344CB8AC3E}">
        <p14:creationId xmlns:p14="http://schemas.microsoft.com/office/powerpoint/2010/main" val="15162812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Put in chat: # of </a:t>
            </a:r>
            <a:r>
              <a:rPr lang="en-US" dirty="0" err="1">
                <a:cs typeface="Calibri"/>
              </a:rPr>
              <a:t>chws</a:t>
            </a:r>
            <a:r>
              <a:rPr lang="en-US" dirty="0">
                <a:cs typeface="Calibri"/>
              </a:rPr>
              <a:t> at your organization, percentage of funding that supports CHW roles that fit into this category of "unsustainable" </a:t>
            </a:r>
          </a:p>
          <a:p>
            <a:pPr marL="171450" indent="-171450">
              <a:buFont typeface="Arial"/>
              <a:buChar char="•"/>
            </a:pPr>
            <a:r>
              <a:rPr lang="en-US" dirty="0">
                <a:cs typeface="Calibri"/>
              </a:rPr>
              <a:t>Braided funding strategies</a:t>
            </a:r>
          </a:p>
          <a:p>
            <a:pPr marL="171450" indent="-171450">
              <a:buFont typeface="Arial"/>
              <a:buChar char="•"/>
            </a:pPr>
            <a:r>
              <a:rPr lang="en-US" dirty="0">
                <a:cs typeface="Calibri"/>
              </a:rPr>
              <a:t>Current strategies all fall under "unsustainable" category </a:t>
            </a:r>
          </a:p>
          <a:p>
            <a:pPr marL="171450" indent="-171450">
              <a:buFont typeface="Arial"/>
              <a:buChar char="•"/>
            </a:pPr>
            <a:r>
              <a:rPr lang="en-US" dirty="0">
                <a:cs typeface="Calibri"/>
              </a:rPr>
              <a:t>CHW role is often broad in scope – often funding doesn't cover full cost of employment</a:t>
            </a:r>
          </a:p>
          <a:p>
            <a:pPr marL="171450" indent="-171450">
              <a:buFont typeface="Arial"/>
              <a:buChar char="•"/>
            </a:pPr>
            <a:r>
              <a:rPr lang="en-US" dirty="0"/>
              <a:t>Why legislation was necessary to open up a new funding stream for CHWs </a:t>
            </a:r>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89E4D040-0E0B-4AB3-8FB6-BB127862A6B7}" type="slidenum">
              <a:rPr lang="en-US" smtClean="0"/>
              <a:t>48</a:t>
            </a:fld>
            <a:endParaRPr lang="en-US" dirty="0"/>
          </a:p>
        </p:txBody>
      </p:sp>
    </p:spTree>
    <p:extLst>
      <p:ext uri="{BB962C8B-B14F-4D97-AF65-F5344CB8AC3E}">
        <p14:creationId xmlns:p14="http://schemas.microsoft.com/office/powerpoint/2010/main" val="33495671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Sustainable: doesn't mean perfect, but it is more predictable income stream from a longevity perspective than the unsustainable category</a:t>
            </a:r>
          </a:p>
          <a:p>
            <a:r>
              <a:rPr lang="en-US" dirty="0">
                <a:cs typeface="Calibri"/>
              </a:rPr>
              <a:t>Important to note – Medicaid funding will not fix all of the issues, it is simply one more piece of the puzzle</a:t>
            </a:r>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49</a:t>
            </a:fld>
            <a:endParaRPr lang="en-US" dirty="0"/>
          </a:p>
        </p:txBody>
      </p:sp>
    </p:spTree>
    <p:extLst>
      <p:ext uri="{BB962C8B-B14F-4D97-AF65-F5344CB8AC3E}">
        <p14:creationId xmlns:p14="http://schemas.microsoft.com/office/powerpoint/2010/main" val="1089939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11</a:t>
            </a:fld>
            <a:endParaRPr lang="en-US" dirty="0"/>
          </a:p>
        </p:txBody>
      </p:sp>
    </p:spTree>
    <p:extLst>
      <p:ext uri="{BB962C8B-B14F-4D97-AF65-F5344CB8AC3E}">
        <p14:creationId xmlns:p14="http://schemas.microsoft.com/office/powerpoint/2010/main" val="1442497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Rates: 15 min units, individual vs group rates</a:t>
            </a:r>
          </a:p>
          <a:p>
            <a:r>
              <a:rPr lang="en-US" dirty="0">
                <a:cs typeface="Calibri"/>
              </a:rPr>
              <a:t>HUB model </a:t>
            </a:r>
            <a:endParaRPr lang="en-US" dirty="0">
              <a:ea typeface="Calibri"/>
              <a:cs typeface="Calibri"/>
            </a:endParaRPr>
          </a:p>
          <a:p>
            <a:r>
              <a:rPr lang="en-US" dirty="0">
                <a:cs typeface="Calibri"/>
              </a:rPr>
              <a:t>Requires SSN</a:t>
            </a:r>
            <a:endParaRPr lang="en-US" dirty="0">
              <a:ea typeface="Calibri"/>
              <a:cs typeface="Calibri"/>
            </a:endParaRPr>
          </a:p>
          <a:p>
            <a:endParaRPr lang="en-US" dirty="0">
              <a:ea typeface="Calibri"/>
              <a:cs typeface="Calibri"/>
            </a:endParaRPr>
          </a:p>
          <a:p>
            <a:r>
              <a:rPr lang="en-US" dirty="0">
                <a:ea typeface="Calibri"/>
                <a:cs typeface="Calibri"/>
              </a:rPr>
              <a:t>Things we're still looking into: </a:t>
            </a:r>
          </a:p>
          <a:p>
            <a:r>
              <a:rPr lang="en-US" dirty="0">
                <a:ea typeface="Calibri"/>
                <a:cs typeface="Calibri"/>
              </a:rPr>
              <a:t>Z codes - </a:t>
            </a:r>
          </a:p>
          <a:p>
            <a:r>
              <a:rPr lang="en-US">
                <a:ea typeface="Calibri"/>
                <a:cs typeface="Calibri"/>
              </a:rPr>
              <a:t>1115 Waiver</a:t>
            </a:r>
          </a:p>
        </p:txBody>
      </p:sp>
      <p:sp>
        <p:nvSpPr>
          <p:cNvPr id="4" name="Slide Number Placeholder 3"/>
          <p:cNvSpPr>
            <a:spLocks noGrp="1"/>
          </p:cNvSpPr>
          <p:nvPr>
            <p:ph type="sldNum" sz="quarter" idx="5"/>
          </p:nvPr>
        </p:nvSpPr>
        <p:spPr/>
        <p:txBody>
          <a:bodyPr/>
          <a:lstStyle/>
          <a:p>
            <a:fld id="{89E4D040-0E0B-4AB3-8FB6-BB127862A6B7}" type="slidenum">
              <a:rPr lang="en-US" smtClean="0"/>
              <a:t>50</a:t>
            </a:fld>
            <a:endParaRPr lang="en-US" dirty="0"/>
          </a:p>
        </p:txBody>
      </p:sp>
    </p:spTree>
    <p:extLst>
      <p:ext uri="{BB962C8B-B14F-4D97-AF65-F5344CB8AC3E}">
        <p14:creationId xmlns:p14="http://schemas.microsoft.com/office/powerpoint/2010/main" val="20940800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9E4D040-0E0B-4AB3-8FB6-BB127862A6B7}" type="slidenum">
              <a:rPr lang="en-US" smtClean="0"/>
              <a:t>54</a:t>
            </a:fld>
            <a:endParaRPr lang="en-US" dirty="0"/>
          </a:p>
        </p:txBody>
      </p:sp>
    </p:spTree>
    <p:extLst>
      <p:ext uri="{BB962C8B-B14F-4D97-AF65-F5344CB8AC3E}">
        <p14:creationId xmlns:p14="http://schemas.microsoft.com/office/powerpoint/2010/main" val="3281691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12</a:t>
            </a:fld>
            <a:endParaRPr lang="en-US" dirty="0"/>
          </a:p>
        </p:txBody>
      </p:sp>
    </p:spTree>
    <p:extLst>
      <p:ext uri="{BB962C8B-B14F-4D97-AF65-F5344CB8AC3E}">
        <p14:creationId xmlns:p14="http://schemas.microsoft.com/office/powerpoint/2010/main" val="34849639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13</a:t>
            </a:fld>
            <a:endParaRPr lang="en-US" dirty="0"/>
          </a:p>
        </p:txBody>
      </p:sp>
    </p:spTree>
    <p:extLst>
      <p:ext uri="{BB962C8B-B14F-4D97-AF65-F5344CB8AC3E}">
        <p14:creationId xmlns:p14="http://schemas.microsoft.com/office/powerpoint/2010/main" val="1676759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baseline="0" dirty="0">
                <a:latin typeface="Montserrat" panose="00000500000000000000" pitchFamily="2" charset="0"/>
              </a:rPr>
              <a:t>The </a:t>
            </a:r>
            <a:r>
              <a:rPr lang="en-US" sz="1200" b="0" i="0" u="none" strike="noStrike" baseline="0" dirty="0">
                <a:latin typeface="Montserrat Medium" panose="00000600000000000000" pitchFamily="2" charset="0"/>
              </a:rPr>
              <a:t>Community Health Worker - Common Indicator Employer Survey </a:t>
            </a:r>
            <a:r>
              <a:rPr lang="en-US" sz="1200" b="0" i="0" u="none" strike="noStrike" baseline="0" dirty="0">
                <a:latin typeface="Montserrat" panose="00000500000000000000" pitchFamily="2" charset="0"/>
              </a:rPr>
              <a:t>(CHW-CI) 2022 was created and disseminated through a collaborative effort between the following organizations: </a:t>
            </a:r>
            <a:r>
              <a:rPr lang="en-US" sz="1200" b="0" i="0" u="none" strike="noStrike" baseline="0" dirty="0">
                <a:latin typeface="Montserrat Medium" panose="00000600000000000000" pitchFamily="2" charset="0"/>
              </a:rPr>
              <a:t>Illinois Department of Public Health </a:t>
            </a:r>
            <a:r>
              <a:rPr lang="en-US" sz="1200" b="0" i="0" u="none" strike="noStrike" baseline="0" dirty="0">
                <a:latin typeface="Montserrat" panose="00000500000000000000" pitchFamily="2" charset="0"/>
              </a:rPr>
              <a:t>(IDPH), </a:t>
            </a:r>
            <a:r>
              <a:rPr lang="en-US" sz="1200" b="0" i="0" u="none" strike="noStrike" baseline="0" dirty="0">
                <a:latin typeface="Montserrat Medium" panose="00000600000000000000" pitchFamily="2" charset="0"/>
              </a:rPr>
              <a:t>Illinois Community Health Workers Association </a:t>
            </a:r>
            <a:r>
              <a:rPr lang="en-US" sz="1200" b="0" i="0" u="none" strike="noStrike" baseline="0" dirty="0">
                <a:latin typeface="Montserrat" panose="00000500000000000000" pitchFamily="2" charset="0"/>
              </a:rPr>
              <a:t>(ILCHWA), </a:t>
            </a:r>
            <a:r>
              <a:rPr lang="en-US" sz="1200" b="0" i="0" u="none" strike="noStrike" baseline="0" dirty="0">
                <a:latin typeface="Montserrat Medium" panose="00000600000000000000" pitchFamily="2" charset="0"/>
              </a:rPr>
              <a:t>Sinai Urban Health Institute </a:t>
            </a:r>
            <a:r>
              <a:rPr lang="en-US" sz="1200" b="0" i="0" u="none" strike="noStrike" baseline="0" dirty="0">
                <a:latin typeface="Montserrat" panose="00000500000000000000" pitchFamily="2" charset="0"/>
              </a:rPr>
              <a:t>(SUHI), </a:t>
            </a:r>
            <a:r>
              <a:rPr lang="en-US" sz="1200" b="0" i="0" u="none" strike="noStrike" baseline="0" dirty="0">
                <a:latin typeface="Montserrat Medium" panose="00000600000000000000" pitchFamily="2" charset="0"/>
              </a:rPr>
              <a:t>Health and Medicine Policy Research Group </a:t>
            </a:r>
            <a:r>
              <a:rPr lang="en-US" sz="1200" b="0" i="0" u="none" strike="noStrike" baseline="0" dirty="0">
                <a:latin typeface="Montserrat" panose="00000500000000000000" pitchFamily="2" charset="0"/>
              </a:rPr>
              <a:t>(HMPRG), and </a:t>
            </a:r>
            <a:r>
              <a:rPr lang="en-US" sz="1200" b="0" i="0" u="none" strike="noStrike" baseline="0" dirty="0">
                <a:latin typeface="Montserrat Medium" panose="00000600000000000000" pitchFamily="2" charset="0"/>
              </a:rPr>
              <a:t>Illinois Public Health Association </a:t>
            </a:r>
            <a:r>
              <a:rPr lang="en-US" sz="1200" b="0" i="0" u="none" strike="noStrike" baseline="0" dirty="0">
                <a:latin typeface="Montserrat" panose="00000500000000000000" pitchFamily="2" charset="0"/>
              </a:rPr>
              <a:t>(IPHA).</a:t>
            </a:r>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14</a:t>
            </a:fld>
            <a:endParaRPr lang="en-US" dirty="0"/>
          </a:p>
        </p:txBody>
      </p:sp>
    </p:spTree>
    <p:extLst>
      <p:ext uri="{BB962C8B-B14F-4D97-AF65-F5344CB8AC3E}">
        <p14:creationId xmlns:p14="http://schemas.microsoft.com/office/powerpoint/2010/main" val="1784440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rPr>
              <a:t>Administered to </a:t>
            </a:r>
            <a:r>
              <a:rPr lang="en-US" sz="1200" u="none" strike="noStrike" baseline="0" dirty="0">
                <a:solidFill>
                  <a:srgbClr val="000000"/>
                </a:solidFill>
              </a:rPr>
              <a:t>organizations that the survey team identified as having employed or worked with CHWs</a:t>
            </a:r>
          </a:p>
        </p:txBody>
      </p:sp>
      <p:sp>
        <p:nvSpPr>
          <p:cNvPr id="4" name="Slide Number Placeholder 3"/>
          <p:cNvSpPr>
            <a:spLocks noGrp="1"/>
          </p:cNvSpPr>
          <p:nvPr>
            <p:ph type="sldNum" sz="quarter" idx="5"/>
          </p:nvPr>
        </p:nvSpPr>
        <p:spPr/>
        <p:txBody>
          <a:bodyPr/>
          <a:lstStyle/>
          <a:p>
            <a:fld id="{89E4D040-0E0B-4AB3-8FB6-BB127862A6B7}" type="slidenum">
              <a:rPr lang="en-US" smtClean="0"/>
              <a:t>15</a:t>
            </a:fld>
            <a:endParaRPr lang="en-US" dirty="0"/>
          </a:p>
        </p:txBody>
      </p:sp>
    </p:spTree>
    <p:extLst>
      <p:ext uri="{BB962C8B-B14F-4D97-AF65-F5344CB8AC3E}">
        <p14:creationId xmlns:p14="http://schemas.microsoft.com/office/powerpoint/2010/main" val="1549148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did we conduct this survey? To confirm our assumptions about CHW positions. are primarily grant-funded and that CHWs are paid low wages.</a:t>
            </a:r>
          </a:p>
          <a:p>
            <a:endParaRPr lang="en-US" dirty="0"/>
          </a:p>
          <a:p>
            <a:r>
              <a:rPr lang="en-US" sz="1800" b="0" i="0" u="none" strike="noStrike" baseline="0" dirty="0">
                <a:solidFill>
                  <a:srgbClr val="000000"/>
                </a:solidFill>
                <a:latin typeface="Montserrat" panose="00000500000000000000" pitchFamily="2" charset="0"/>
              </a:rPr>
              <a:t>Limitations include the fact that the CHW-CI Employer Survey Data Team does not know what proportion of all CHW programs in Cook County, Illinois or Illinois as a whole are represented in these data. The CHW-CI Employer Survey Data Team also cannot make comparisons to previous data since this is the first implementation of the survey. </a:t>
            </a:r>
            <a:endParaRPr lang="en-US" dirty="0"/>
          </a:p>
        </p:txBody>
      </p:sp>
      <p:sp>
        <p:nvSpPr>
          <p:cNvPr id="4" name="Slide Number Placeholder 3"/>
          <p:cNvSpPr>
            <a:spLocks noGrp="1"/>
          </p:cNvSpPr>
          <p:nvPr>
            <p:ph type="sldNum" sz="quarter" idx="5"/>
          </p:nvPr>
        </p:nvSpPr>
        <p:spPr/>
        <p:txBody>
          <a:bodyPr/>
          <a:lstStyle/>
          <a:p>
            <a:fld id="{89E4D040-0E0B-4AB3-8FB6-BB127862A6B7}" type="slidenum">
              <a:rPr lang="en-US" smtClean="0"/>
              <a:t>16</a:t>
            </a:fld>
            <a:endParaRPr lang="en-US" dirty="0"/>
          </a:p>
        </p:txBody>
      </p:sp>
    </p:spTree>
    <p:extLst>
      <p:ext uri="{BB962C8B-B14F-4D97-AF65-F5344CB8AC3E}">
        <p14:creationId xmlns:p14="http://schemas.microsoft.com/office/powerpoint/2010/main" val="130516128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C25DC5C-9302-4309-92B2-6F8FFA299AFB}"/>
              </a:ext>
            </a:extLst>
          </p:cNvPr>
          <p:cNvPicPr>
            <a:picLocks noChangeAspect="1"/>
          </p:cNvPicPr>
          <p:nvPr userDrawn="1"/>
        </p:nvPicPr>
        <p:blipFill>
          <a:blip r:embed="rId2"/>
          <a:stretch>
            <a:fillRect/>
          </a:stretch>
        </p:blipFill>
        <p:spPr>
          <a:xfrm>
            <a:off x="-38547" y="1614"/>
            <a:ext cx="9196154" cy="6879246"/>
          </a:xfrm>
          <a:prstGeom prst="rect">
            <a:avLst/>
          </a:prstGeom>
        </p:spPr>
      </p:pic>
      <p:sp>
        <p:nvSpPr>
          <p:cNvPr id="2" name="Title 1"/>
          <p:cNvSpPr>
            <a:spLocks noGrp="1"/>
          </p:cNvSpPr>
          <p:nvPr>
            <p:ph type="ctrTitle"/>
          </p:nvPr>
        </p:nvSpPr>
        <p:spPr>
          <a:xfrm>
            <a:off x="1007267" y="4091675"/>
            <a:ext cx="7772400" cy="766763"/>
          </a:xfrm>
          <a:prstGeom prst="rect">
            <a:avLst/>
          </a:prstGeom>
        </p:spPr>
        <p:txBody>
          <a:bodyPr anchor="b">
            <a:normAutofit/>
          </a:bodyPr>
          <a:lstStyle>
            <a:lvl1pPr algn="l">
              <a:defRPr sz="3200" b="1">
                <a:solidFill>
                  <a:schemeClr val="bg1"/>
                </a:solidFill>
                <a:latin typeface="+mj-lt"/>
                <a:cs typeface="Arial" panose="020B0604020202020204" pitchFamily="34" charset="0"/>
              </a:defRPr>
            </a:lvl1pPr>
          </a:lstStyle>
          <a:p>
            <a:endParaRPr lang="en-US" dirty="0"/>
          </a:p>
        </p:txBody>
      </p:sp>
      <p:sp>
        <p:nvSpPr>
          <p:cNvPr id="3" name="Subtitle 2"/>
          <p:cNvSpPr>
            <a:spLocks noGrp="1"/>
          </p:cNvSpPr>
          <p:nvPr>
            <p:ph type="subTitle" idx="1"/>
          </p:nvPr>
        </p:nvSpPr>
        <p:spPr>
          <a:xfrm>
            <a:off x="1007267" y="4981799"/>
            <a:ext cx="6858000" cy="613655"/>
          </a:xfrm>
          <a:prstGeom prst="rect">
            <a:avLst/>
          </a:prstGeom>
        </p:spPr>
        <p:txBody>
          <a:bodyPr>
            <a:normAutofit/>
          </a:bodyPr>
          <a:lstStyle>
            <a:lvl1pPr marL="0" indent="0" algn="l">
              <a:buNone/>
              <a:defRPr sz="1600">
                <a:solidFill>
                  <a:schemeClr val="bg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378" y="-108297"/>
            <a:ext cx="5961981" cy="1919844"/>
          </a:xfrm>
          <a:prstGeom prst="rect">
            <a:avLst/>
          </a:prstGeom>
        </p:spPr>
      </p:pic>
    </p:spTree>
    <p:extLst>
      <p:ext uri="{BB962C8B-B14F-4D97-AF65-F5344CB8AC3E}">
        <p14:creationId xmlns:p14="http://schemas.microsoft.com/office/powerpoint/2010/main" val="118995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457200"/>
            <a:ext cx="2949178" cy="1600200"/>
          </a:xfrm>
          <a:prstGeom prst="rect">
            <a:avLst/>
          </a:prstGeom>
        </p:spPr>
        <p:txBody>
          <a:bodyPr anchor="b"/>
          <a:lstStyle>
            <a:lvl1pPr>
              <a:defRPr sz="3200" b="1">
                <a:solidFill>
                  <a:schemeClr val="tx1"/>
                </a:solidFill>
                <a:latin typeface="+mj-lt"/>
                <a:cs typeface="Arial" panose="020B0604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3887391" y="987426"/>
            <a:ext cx="4629150" cy="4873625"/>
          </a:xfrm>
          <a:prstGeom prst="rect">
            <a:avLst/>
          </a:prstGeom>
        </p:spPr>
        <p:txBody>
          <a:bodyPr>
            <a:normAutofit/>
          </a:bodyPr>
          <a:lstStyle>
            <a:lvl1pPr>
              <a:defRPr sz="2400">
                <a:solidFill>
                  <a:schemeClr val="tx1"/>
                </a:solidFill>
                <a:latin typeface="+mn-lt"/>
                <a:cs typeface="Arial" panose="020B0604020202020204" pitchFamily="34" charset="0"/>
              </a:defRPr>
            </a:lvl1pPr>
            <a:lvl2pPr>
              <a:defRPr sz="2000">
                <a:solidFill>
                  <a:schemeClr val="tx1"/>
                </a:solidFill>
                <a:latin typeface="+mn-lt"/>
                <a:cs typeface="Arial" panose="020B0604020202020204" pitchFamily="34" charset="0"/>
              </a:defRPr>
            </a:lvl2pPr>
            <a:lvl3pPr>
              <a:defRPr sz="1800">
                <a:solidFill>
                  <a:schemeClr val="tx1"/>
                </a:solidFill>
                <a:latin typeface="+mn-lt"/>
                <a:cs typeface="Arial" panose="020B0604020202020204" pitchFamily="34" charset="0"/>
              </a:defRPr>
            </a:lvl3pPr>
            <a:lvl4pPr>
              <a:defRPr sz="1600">
                <a:solidFill>
                  <a:schemeClr val="tx1"/>
                </a:solidFill>
                <a:latin typeface="+mn-lt"/>
                <a:cs typeface="Arial" panose="020B0604020202020204" pitchFamily="34" charset="0"/>
              </a:defRPr>
            </a:lvl4pPr>
            <a:lvl5pPr>
              <a:defRPr sz="1600">
                <a:solidFill>
                  <a:schemeClr val="tx1"/>
                </a:solidFill>
                <a:latin typeface="+mn-lt"/>
                <a:cs typeface="Arial" panose="020B06040202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hasCustomPrompt="1"/>
          </p:nvPr>
        </p:nvSpPr>
        <p:spPr>
          <a:xfrm>
            <a:off x="629841" y="2057400"/>
            <a:ext cx="2949178" cy="3811588"/>
          </a:xfrm>
          <a:prstGeom prst="rect">
            <a:avLst/>
          </a:prstGeom>
        </p:spPr>
        <p:txBody>
          <a:bodyPr/>
          <a:lstStyle>
            <a:lvl1pPr marL="0" indent="0">
              <a:buNone/>
              <a:defRPr sz="1600">
                <a:solidFill>
                  <a:schemeClr val="accent2"/>
                </a:solidFill>
                <a:latin typeface="+mn-lt"/>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Slide Number Placeholder 5">
            <a:extLst>
              <a:ext uri="{FF2B5EF4-FFF2-40B4-BE49-F238E27FC236}">
                <a16:creationId xmlns:a16="http://schemas.microsoft.com/office/drawing/2014/main" id="{DDDDC6C6-DE41-4B77-8B5B-52B15AA26264}"/>
              </a:ext>
            </a:extLst>
          </p:cNvPr>
          <p:cNvSpPr txBox="1">
            <a:spLocks/>
          </p:cNvSpPr>
          <p:nvPr userDrawn="1"/>
        </p:nvSpPr>
        <p:spPr>
          <a:xfrm>
            <a:off x="3553777" y="6294503"/>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100" kern="1200">
                <a:solidFill>
                  <a:schemeClr val="accent4"/>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60B21AB-6393-4F0F-B9EE-6626A7728ADF}" type="slidenum">
              <a:rPr lang="en-US" smtClean="0">
                <a:latin typeface="+mn-lt"/>
              </a:rPr>
              <a:pPr/>
              <a:t>‹#›</a:t>
            </a:fld>
            <a:endParaRPr lang="en-US" dirty="0">
              <a:latin typeface="+mn-lt"/>
            </a:endParaRPr>
          </a:p>
        </p:txBody>
      </p:sp>
      <p:pic>
        <p:nvPicPr>
          <p:cNvPr id="9" name="Graphic 8">
            <a:extLst>
              <a:ext uri="{FF2B5EF4-FFF2-40B4-BE49-F238E27FC236}">
                <a16:creationId xmlns:a16="http://schemas.microsoft.com/office/drawing/2014/main" id="{9B05FB62-BDE2-452A-A9E0-5F265AEAAB7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0995" y="6336030"/>
            <a:ext cx="171450" cy="171450"/>
          </a:xfrm>
          <a:prstGeom prst="rect">
            <a:avLst/>
          </a:prstGeom>
        </p:spPr>
      </p:pic>
      <p:sp>
        <p:nvSpPr>
          <p:cNvPr id="10" name="TextBox 9">
            <a:extLst>
              <a:ext uri="{FF2B5EF4-FFF2-40B4-BE49-F238E27FC236}">
                <a16:creationId xmlns:a16="http://schemas.microsoft.com/office/drawing/2014/main" id="{D2096ABB-9401-4DC2-9304-A5EC51FB398C}"/>
              </a:ext>
            </a:extLst>
          </p:cNvPr>
          <p:cNvSpPr txBox="1"/>
          <p:nvPr userDrawn="1"/>
        </p:nvSpPr>
        <p:spPr>
          <a:xfrm>
            <a:off x="512445" y="6313959"/>
            <a:ext cx="938077" cy="230832"/>
          </a:xfrm>
          <a:prstGeom prst="rect">
            <a:avLst/>
          </a:prstGeom>
          <a:noFill/>
        </p:spPr>
        <p:txBody>
          <a:bodyPr wrap="none" rtlCol="0">
            <a:spAutoFit/>
          </a:bodyPr>
          <a:lstStyle/>
          <a:p>
            <a:r>
              <a:rPr lang="en-US" sz="900" dirty="0">
                <a:solidFill>
                  <a:schemeClr val="accent4"/>
                </a:solidFill>
                <a:latin typeface="+mn-lt"/>
                <a:cs typeface="Arial" panose="020B0604020202020204" pitchFamily="34" charset="0"/>
              </a:rPr>
              <a:t>sinaichicago.org</a:t>
            </a:r>
          </a:p>
        </p:txBody>
      </p:sp>
      <p:pic>
        <p:nvPicPr>
          <p:cNvPr id="11" name="Graphic 10">
            <a:extLst>
              <a:ext uri="{FF2B5EF4-FFF2-40B4-BE49-F238E27FC236}">
                <a16:creationId xmlns:a16="http://schemas.microsoft.com/office/drawing/2014/main" id="{BB365F63-6731-4791-A3B7-F1A49E070276}"/>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469505" y="6330315"/>
            <a:ext cx="1333500" cy="238125"/>
          </a:xfrm>
          <a:prstGeom prst="rect">
            <a:avLst/>
          </a:prstGeom>
        </p:spPr>
      </p:pic>
      <p:cxnSp>
        <p:nvCxnSpPr>
          <p:cNvPr id="12" name="Straight Connector 11">
            <a:extLst>
              <a:ext uri="{FF2B5EF4-FFF2-40B4-BE49-F238E27FC236}">
                <a16:creationId xmlns:a16="http://schemas.microsoft.com/office/drawing/2014/main" id="{BFDA489C-2FFA-4BF4-B27B-19434BDA0EF9}"/>
              </a:ext>
            </a:extLst>
          </p:cNvPr>
          <p:cNvCxnSpPr>
            <a:cxnSpLocks/>
          </p:cNvCxnSpPr>
          <p:nvPr userDrawn="1"/>
        </p:nvCxnSpPr>
        <p:spPr>
          <a:xfrm>
            <a:off x="340995" y="6055995"/>
            <a:ext cx="4231005" cy="0"/>
          </a:xfrm>
          <a:prstGeom prst="line">
            <a:avLst/>
          </a:prstGeom>
          <a:ln w="12700">
            <a:solidFill>
              <a:srgbClr val="5769B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28AA204A-27F8-4F06-BCC7-5AA6F820769A}"/>
              </a:ext>
            </a:extLst>
          </p:cNvPr>
          <p:cNvCxnSpPr>
            <a:cxnSpLocks/>
          </p:cNvCxnSpPr>
          <p:nvPr userDrawn="1"/>
        </p:nvCxnSpPr>
        <p:spPr>
          <a:xfrm>
            <a:off x="4582477" y="6055995"/>
            <a:ext cx="4220528" cy="0"/>
          </a:xfrm>
          <a:prstGeom prst="line">
            <a:avLst/>
          </a:prstGeom>
          <a:ln w="12700">
            <a:solidFill>
              <a:srgbClr val="ABB4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840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457200"/>
            <a:ext cx="2949178" cy="1600200"/>
          </a:xfrm>
          <a:prstGeom prst="rect">
            <a:avLst/>
          </a:prstGeom>
        </p:spPr>
        <p:txBody>
          <a:bodyPr anchor="b"/>
          <a:lstStyle>
            <a:lvl1pPr>
              <a:defRPr sz="3200" b="1">
                <a:latin typeface="+mj-lt"/>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1800">
                <a:latin typeface="+mn-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hasCustomPrompt="1"/>
          </p:nvPr>
        </p:nvSpPr>
        <p:spPr>
          <a:xfrm>
            <a:off x="629841" y="2057400"/>
            <a:ext cx="2949178" cy="3811588"/>
          </a:xfrm>
          <a:prstGeom prst="rect">
            <a:avLst/>
          </a:prstGeom>
        </p:spPr>
        <p:txBody>
          <a:bodyPr/>
          <a:lstStyle>
            <a:lvl1pPr marL="0" indent="0">
              <a:buNone/>
              <a:defRPr sz="1600">
                <a:solidFill>
                  <a:schemeClr val="accent2"/>
                </a:solidFill>
                <a:latin typeface="+mn-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8" name="Slide Number Placeholder 5">
            <a:extLst>
              <a:ext uri="{FF2B5EF4-FFF2-40B4-BE49-F238E27FC236}">
                <a16:creationId xmlns:a16="http://schemas.microsoft.com/office/drawing/2014/main" id="{F67E54DB-1BFF-4CF9-8132-B9B9320C4791}"/>
              </a:ext>
            </a:extLst>
          </p:cNvPr>
          <p:cNvSpPr txBox="1">
            <a:spLocks/>
          </p:cNvSpPr>
          <p:nvPr userDrawn="1"/>
        </p:nvSpPr>
        <p:spPr>
          <a:xfrm>
            <a:off x="3553777" y="6294503"/>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100" kern="1200">
                <a:solidFill>
                  <a:schemeClr val="accent4"/>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60B21AB-6393-4F0F-B9EE-6626A7728ADF}" type="slidenum">
              <a:rPr lang="en-US" smtClean="0">
                <a:latin typeface="+mn-lt"/>
              </a:rPr>
              <a:pPr/>
              <a:t>‹#›</a:t>
            </a:fld>
            <a:endParaRPr lang="en-US" dirty="0">
              <a:latin typeface="+mn-lt"/>
            </a:endParaRPr>
          </a:p>
        </p:txBody>
      </p:sp>
      <p:pic>
        <p:nvPicPr>
          <p:cNvPr id="9" name="Graphic 8">
            <a:extLst>
              <a:ext uri="{FF2B5EF4-FFF2-40B4-BE49-F238E27FC236}">
                <a16:creationId xmlns:a16="http://schemas.microsoft.com/office/drawing/2014/main" id="{0CD92AC9-FABA-4B1F-94C3-11EF4C0618A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0995" y="6336030"/>
            <a:ext cx="171450" cy="171450"/>
          </a:xfrm>
          <a:prstGeom prst="rect">
            <a:avLst/>
          </a:prstGeom>
        </p:spPr>
      </p:pic>
      <p:sp>
        <p:nvSpPr>
          <p:cNvPr id="10" name="TextBox 9">
            <a:extLst>
              <a:ext uri="{FF2B5EF4-FFF2-40B4-BE49-F238E27FC236}">
                <a16:creationId xmlns:a16="http://schemas.microsoft.com/office/drawing/2014/main" id="{1C1F8791-0284-4002-8FBF-3D57D1BA7DE9}"/>
              </a:ext>
            </a:extLst>
          </p:cNvPr>
          <p:cNvSpPr txBox="1"/>
          <p:nvPr userDrawn="1"/>
        </p:nvSpPr>
        <p:spPr>
          <a:xfrm>
            <a:off x="512445" y="6313959"/>
            <a:ext cx="938077" cy="230832"/>
          </a:xfrm>
          <a:prstGeom prst="rect">
            <a:avLst/>
          </a:prstGeom>
          <a:noFill/>
        </p:spPr>
        <p:txBody>
          <a:bodyPr wrap="none" rtlCol="0">
            <a:spAutoFit/>
          </a:bodyPr>
          <a:lstStyle/>
          <a:p>
            <a:r>
              <a:rPr lang="en-US" sz="900" dirty="0">
                <a:solidFill>
                  <a:schemeClr val="accent4"/>
                </a:solidFill>
                <a:latin typeface="+mn-lt"/>
                <a:cs typeface="Arial" panose="020B0604020202020204" pitchFamily="34" charset="0"/>
              </a:rPr>
              <a:t>sinaichicago.org</a:t>
            </a:r>
          </a:p>
        </p:txBody>
      </p:sp>
      <p:pic>
        <p:nvPicPr>
          <p:cNvPr id="11" name="Graphic 10">
            <a:extLst>
              <a:ext uri="{FF2B5EF4-FFF2-40B4-BE49-F238E27FC236}">
                <a16:creationId xmlns:a16="http://schemas.microsoft.com/office/drawing/2014/main" id="{F2CCAE70-9EDC-4812-8EEB-2F2BCCED0DD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469505" y="6330315"/>
            <a:ext cx="1333500" cy="238125"/>
          </a:xfrm>
          <a:prstGeom prst="rect">
            <a:avLst/>
          </a:prstGeom>
        </p:spPr>
      </p:pic>
      <p:cxnSp>
        <p:nvCxnSpPr>
          <p:cNvPr id="12" name="Straight Connector 11">
            <a:extLst>
              <a:ext uri="{FF2B5EF4-FFF2-40B4-BE49-F238E27FC236}">
                <a16:creationId xmlns:a16="http://schemas.microsoft.com/office/drawing/2014/main" id="{EF81EDB6-9B78-4668-A771-765E8819CE4C}"/>
              </a:ext>
            </a:extLst>
          </p:cNvPr>
          <p:cNvCxnSpPr>
            <a:cxnSpLocks/>
          </p:cNvCxnSpPr>
          <p:nvPr userDrawn="1"/>
        </p:nvCxnSpPr>
        <p:spPr>
          <a:xfrm>
            <a:off x="340995" y="6055995"/>
            <a:ext cx="4231005" cy="0"/>
          </a:xfrm>
          <a:prstGeom prst="line">
            <a:avLst/>
          </a:prstGeom>
          <a:ln w="12700">
            <a:solidFill>
              <a:srgbClr val="5769B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577A1699-5BF5-462B-9B94-5B582F309F1A}"/>
              </a:ext>
            </a:extLst>
          </p:cNvPr>
          <p:cNvCxnSpPr>
            <a:cxnSpLocks/>
          </p:cNvCxnSpPr>
          <p:nvPr userDrawn="1"/>
        </p:nvCxnSpPr>
        <p:spPr>
          <a:xfrm>
            <a:off x="4582477" y="6055995"/>
            <a:ext cx="4220528" cy="0"/>
          </a:xfrm>
          <a:prstGeom prst="line">
            <a:avLst/>
          </a:prstGeom>
          <a:ln w="12700">
            <a:solidFill>
              <a:srgbClr val="ABB4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10798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1825625"/>
            <a:ext cx="7886700" cy="4088608"/>
          </a:xfrm>
          <a:prstGeom prst="rect">
            <a:avLst/>
          </a:prstGeo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8B32A211-3778-4895-9F81-C4C54854BD2C}"/>
              </a:ext>
            </a:extLst>
          </p:cNvPr>
          <p:cNvSpPr txBox="1">
            <a:spLocks/>
          </p:cNvSpPr>
          <p:nvPr userDrawn="1"/>
        </p:nvSpPr>
        <p:spPr>
          <a:xfrm>
            <a:off x="3553777" y="6294503"/>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100" kern="1200">
                <a:solidFill>
                  <a:schemeClr val="accent4"/>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60B21AB-6393-4F0F-B9EE-6626A7728ADF}" type="slidenum">
              <a:rPr lang="en-US" smtClean="0">
                <a:latin typeface="+mn-lt"/>
              </a:rPr>
              <a:pPr/>
              <a:t>‹#›</a:t>
            </a:fld>
            <a:endParaRPr lang="en-US" dirty="0">
              <a:latin typeface="+mn-lt"/>
            </a:endParaRPr>
          </a:p>
        </p:txBody>
      </p:sp>
      <p:pic>
        <p:nvPicPr>
          <p:cNvPr id="8" name="Graphic 7">
            <a:extLst>
              <a:ext uri="{FF2B5EF4-FFF2-40B4-BE49-F238E27FC236}">
                <a16:creationId xmlns:a16="http://schemas.microsoft.com/office/drawing/2014/main" id="{A03C73A4-2DBD-482D-AC0F-63D53B5E13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0995" y="6336030"/>
            <a:ext cx="171450" cy="171450"/>
          </a:xfrm>
          <a:prstGeom prst="rect">
            <a:avLst/>
          </a:prstGeom>
        </p:spPr>
      </p:pic>
      <p:sp>
        <p:nvSpPr>
          <p:cNvPr id="9" name="TextBox 8">
            <a:extLst>
              <a:ext uri="{FF2B5EF4-FFF2-40B4-BE49-F238E27FC236}">
                <a16:creationId xmlns:a16="http://schemas.microsoft.com/office/drawing/2014/main" id="{07AD0252-1746-4806-8932-1DB056FA3623}"/>
              </a:ext>
            </a:extLst>
          </p:cNvPr>
          <p:cNvSpPr txBox="1"/>
          <p:nvPr userDrawn="1"/>
        </p:nvSpPr>
        <p:spPr>
          <a:xfrm>
            <a:off x="512445" y="6313959"/>
            <a:ext cx="938077" cy="230832"/>
          </a:xfrm>
          <a:prstGeom prst="rect">
            <a:avLst/>
          </a:prstGeom>
          <a:noFill/>
        </p:spPr>
        <p:txBody>
          <a:bodyPr wrap="none" rtlCol="0">
            <a:spAutoFit/>
          </a:bodyPr>
          <a:lstStyle/>
          <a:p>
            <a:r>
              <a:rPr lang="en-US" sz="900" dirty="0">
                <a:solidFill>
                  <a:schemeClr val="accent4"/>
                </a:solidFill>
                <a:latin typeface="+mn-lt"/>
                <a:cs typeface="Arial" panose="020B0604020202020204" pitchFamily="34" charset="0"/>
              </a:rPr>
              <a:t>sinaichicago.org</a:t>
            </a:r>
          </a:p>
        </p:txBody>
      </p:sp>
      <p:pic>
        <p:nvPicPr>
          <p:cNvPr id="10" name="Graphic 9">
            <a:extLst>
              <a:ext uri="{FF2B5EF4-FFF2-40B4-BE49-F238E27FC236}">
                <a16:creationId xmlns:a16="http://schemas.microsoft.com/office/drawing/2014/main" id="{3A0A24EC-AF7D-4458-A47A-7F8632927CF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469505" y="6330315"/>
            <a:ext cx="1333500" cy="238125"/>
          </a:xfrm>
          <a:prstGeom prst="rect">
            <a:avLst/>
          </a:prstGeom>
        </p:spPr>
      </p:pic>
      <p:cxnSp>
        <p:nvCxnSpPr>
          <p:cNvPr id="11" name="Straight Connector 10">
            <a:extLst>
              <a:ext uri="{FF2B5EF4-FFF2-40B4-BE49-F238E27FC236}">
                <a16:creationId xmlns:a16="http://schemas.microsoft.com/office/drawing/2014/main" id="{69FF2647-85D9-4F93-881A-2A98A2C4D4B1}"/>
              </a:ext>
            </a:extLst>
          </p:cNvPr>
          <p:cNvCxnSpPr>
            <a:cxnSpLocks/>
          </p:cNvCxnSpPr>
          <p:nvPr userDrawn="1"/>
        </p:nvCxnSpPr>
        <p:spPr>
          <a:xfrm>
            <a:off x="340995" y="6055995"/>
            <a:ext cx="4231005" cy="0"/>
          </a:xfrm>
          <a:prstGeom prst="line">
            <a:avLst/>
          </a:prstGeom>
          <a:ln w="12700">
            <a:solidFill>
              <a:srgbClr val="5769B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24CCFB88-232B-4C37-9281-1F82F51092D4}"/>
              </a:ext>
            </a:extLst>
          </p:cNvPr>
          <p:cNvCxnSpPr>
            <a:cxnSpLocks/>
          </p:cNvCxnSpPr>
          <p:nvPr userDrawn="1"/>
        </p:nvCxnSpPr>
        <p:spPr>
          <a:xfrm>
            <a:off x="4582477" y="6055995"/>
            <a:ext cx="4220528" cy="0"/>
          </a:xfrm>
          <a:prstGeom prst="line">
            <a:avLst/>
          </a:prstGeom>
          <a:ln w="12700">
            <a:solidFill>
              <a:srgbClr val="ABB4BC"/>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90D14E46-36F4-4A3E-8AF8-BB467106B357}"/>
              </a:ext>
            </a:extLst>
          </p:cNvPr>
          <p:cNvSpPr>
            <a:spLocks noGrp="1"/>
          </p:cNvSpPr>
          <p:nvPr>
            <p:ph type="title" hasCustomPrompt="1"/>
          </p:nvPr>
        </p:nvSpPr>
        <p:spPr>
          <a:xfrm>
            <a:off x="628650" y="365126"/>
            <a:ext cx="7886700" cy="511529"/>
          </a:xfrm>
          <a:prstGeom prst="rect">
            <a:avLst/>
          </a:prstGeom>
        </p:spPr>
        <p:txBody>
          <a:bodyPr>
            <a:normAutofit/>
          </a:bodyPr>
          <a:lstStyle>
            <a:lvl1pPr>
              <a:defRPr sz="3200" b="1">
                <a:solidFill>
                  <a:schemeClr val="tx1"/>
                </a:solidFill>
                <a:latin typeface="+mj-lt"/>
                <a:cs typeface="Arial" panose="020B0604020202020204" pitchFamily="34" charset="0"/>
              </a:defRPr>
            </a:lvl1pPr>
          </a:lstStyle>
          <a:p>
            <a:r>
              <a:rPr lang="en-US" dirty="0"/>
              <a:t>CLICK TO EDIT MASTER TITLE STYLE</a:t>
            </a:r>
          </a:p>
        </p:txBody>
      </p:sp>
      <p:sp>
        <p:nvSpPr>
          <p:cNvPr id="14" name="Subtitle 2">
            <a:extLst>
              <a:ext uri="{FF2B5EF4-FFF2-40B4-BE49-F238E27FC236}">
                <a16:creationId xmlns:a16="http://schemas.microsoft.com/office/drawing/2014/main" id="{418B2416-D440-458A-8F08-BE09847983F2}"/>
              </a:ext>
            </a:extLst>
          </p:cNvPr>
          <p:cNvSpPr>
            <a:spLocks noGrp="1"/>
          </p:cNvSpPr>
          <p:nvPr>
            <p:ph type="subTitle" idx="13"/>
          </p:nvPr>
        </p:nvSpPr>
        <p:spPr>
          <a:xfrm>
            <a:off x="628650" y="882986"/>
            <a:ext cx="6858000" cy="306828"/>
          </a:xfrm>
          <a:prstGeom prst="rect">
            <a:avLst/>
          </a:prstGeom>
        </p:spPr>
        <p:txBody>
          <a:bodyPr>
            <a:normAutofit/>
          </a:bodyPr>
          <a:lstStyle>
            <a:lvl1pPr marL="0" indent="0" algn="l">
              <a:buNone/>
              <a:defRPr sz="1600">
                <a:solidFill>
                  <a:schemeClr val="accent2"/>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246764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628650" y="365125"/>
            <a:ext cx="5800725" cy="5553307"/>
          </a:xfrm>
          <a:prstGeom prst="rect">
            <a:avLst/>
          </a:prstGeom>
        </p:spPr>
        <p:txBody>
          <a:bodyPr vert="eaVert"/>
          <a:lstStyle>
            <a:lvl1pPr>
              <a:defRPr>
                <a:latin typeface="+mn-lt"/>
              </a:defRPr>
            </a:lvl1pPr>
            <a:lvl2pPr>
              <a:defRPr>
                <a:latin typeface="+mn-lt"/>
              </a:defRPr>
            </a:lvl2pPr>
            <a:lvl3pPr>
              <a:defRPr>
                <a:latin typeface="+mn-lt"/>
              </a:defRPr>
            </a:lvl3pPr>
            <a:lvl4pPr>
              <a:defRPr>
                <a:latin typeface="+mn-lt"/>
              </a:defRPr>
            </a:lvl4pPr>
            <a:lvl5pPr>
              <a:defRPr>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5A27B775-5FE2-48A4-8636-614FD9C2140A}"/>
              </a:ext>
            </a:extLst>
          </p:cNvPr>
          <p:cNvSpPr txBox="1">
            <a:spLocks/>
          </p:cNvSpPr>
          <p:nvPr userDrawn="1"/>
        </p:nvSpPr>
        <p:spPr>
          <a:xfrm>
            <a:off x="3553777" y="6294503"/>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100" kern="1200">
                <a:solidFill>
                  <a:schemeClr val="accent4"/>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60B21AB-6393-4F0F-B9EE-6626A7728ADF}" type="slidenum">
              <a:rPr lang="en-US" smtClean="0">
                <a:latin typeface="+mn-lt"/>
              </a:rPr>
              <a:pPr/>
              <a:t>‹#›</a:t>
            </a:fld>
            <a:endParaRPr lang="en-US" dirty="0">
              <a:latin typeface="+mn-lt"/>
            </a:endParaRPr>
          </a:p>
        </p:txBody>
      </p:sp>
      <p:pic>
        <p:nvPicPr>
          <p:cNvPr id="8" name="Graphic 7">
            <a:extLst>
              <a:ext uri="{FF2B5EF4-FFF2-40B4-BE49-F238E27FC236}">
                <a16:creationId xmlns:a16="http://schemas.microsoft.com/office/drawing/2014/main" id="{8DF63C1C-BA86-4443-8F8C-1DAE83B0220B}"/>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0995" y="6336030"/>
            <a:ext cx="171450" cy="171450"/>
          </a:xfrm>
          <a:prstGeom prst="rect">
            <a:avLst/>
          </a:prstGeom>
        </p:spPr>
      </p:pic>
      <p:sp>
        <p:nvSpPr>
          <p:cNvPr id="9" name="TextBox 8">
            <a:extLst>
              <a:ext uri="{FF2B5EF4-FFF2-40B4-BE49-F238E27FC236}">
                <a16:creationId xmlns:a16="http://schemas.microsoft.com/office/drawing/2014/main" id="{77ED19AC-B8A9-480D-80C3-43D68D21A25A}"/>
              </a:ext>
            </a:extLst>
          </p:cNvPr>
          <p:cNvSpPr txBox="1"/>
          <p:nvPr userDrawn="1"/>
        </p:nvSpPr>
        <p:spPr>
          <a:xfrm>
            <a:off x="512445" y="6313959"/>
            <a:ext cx="938077" cy="230832"/>
          </a:xfrm>
          <a:prstGeom prst="rect">
            <a:avLst/>
          </a:prstGeom>
          <a:noFill/>
        </p:spPr>
        <p:txBody>
          <a:bodyPr wrap="none" rtlCol="0">
            <a:spAutoFit/>
          </a:bodyPr>
          <a:lstStyle/>
          <a:p>
            <a:r>
              <a:rPr lang="en-US" sz="900" dirty="0">
                <a:solidFill>
                  <a:schemeClr val="accent4"/>
                </a:solidFill>
                <a:latin typeface="+mn-lt"/>
                <a:cs typeface="Arial" panose="020B0604020202020204" pitchFamily="34" charset="0"/>
              </a:rPr>
              <a:t>sinaichicago.org</a:t>
            </a:r>
          </a:p>
        </p:txBody>
      </p:sp>
      <p:pic>
        <p:nvPicPr>
          <p:cNvPr id="10" name="Graphic 9">
            <a:extLst>
              <a:ext uri="{FF2B5EF4-FFF2-40B4-BE49-F238E27FC236}">
                <a16:creationId xmlns:a16="http://schemas.microsoft.com/office/drawing/2014/main" id="{17FFCA12-3757-4BBB-9A7A-1887527BA74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469505" y="6330315"/>
            <a:ext cx="1333500" cy="238125"/>
          </a:xfrm>
          <a:prstGeom prst="rect">
            <a:avLst/>
          </a:prstGeom>
        </p:spPr>
      </p:pic>
      <p:cxnSp>
        <p:nvCxnSpPr>
          <p:cNvPr id="11" name="Straight Connector 10">
            <a:extLst>
              <a:ext uri="{FF2B5EF4-FFF2-40B4-BE49-F238E27FC236}">
                <a16:creationId xmlns:a16="http://schemas.microsoft.com/office/drawing/2014/main" id="{3F164A19-E42A-4876-86FD-94D424B48C91}"/>
              </a:ext>
            </a:extLst>
          </p:cNvPr>
          <p:cNvCxnSpPr>
            <a:cxnSpLocks/>
          </p:cNvCxnSpPr>
          <p:nvPr userDrawn="1"/>
        </p:nvCxnSpPr>
        <p:spPr>
          <a:xfrm>
            <a:off x="340995" y="6055995"/>
            <a:ext cx="4231005" cy="0"/>
          </a:xfrm>
          <a:prstGeom prst="line">
            <a:avLst/>
          </a:prstGeom>
          <a:ln w="12700">
            <a:solidFill>
              <a:srgbClr val="5769B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F034C56-1650-4464-B86E-81AA212C588A}"/>
              </a:ext>
            </a:extLst>
          </p:cNvPr>
          <p:cNvCxnSpPr>
            <a:cxnSpLocks/>
          </p:cNvCxnSpPr>
          <p:nvPr userDrawn="1"/>
        </p:nvCxnSpPr>
        <p:spPr>
          <a:xfrm>
            <a:off x="4582477" y="6055995"/>
            <a:ext cx="4220528" cy="0"/>
          </a:xfrm>
          <a:prstGeom prst="line">
            <a:avLst/>
          </a:prstGeom>
          <a:ln w="12700">
            <a:solidFill>
              <a:srgbClr val="ABB4BC"/>
            </a:solidFill>
          </a:ln>
        </p:spPr>
        <p:style>
          <a:lnRef idx="1">
            <a:schemeClr val="accent1"/>
          </a:lnRef>
          <a:fillRef idx="0">
            <a:schemeClr val="accent1"/>
          </a:fillRef>
          <a:effectRef idx="0">
            <a:schemeClr val="accent1"/>
          </a:effectRef>
          <a:fontRef idx="minor">
            <a:schemeClr val="tx1"/>
          </a:fontRef>
        </p:style>
      </p:cxnSp>
      <p:sp>
        <p:nvSpPr>
          <p:cNvPr id="13" name="Title 1">
            <a:extLst>
              <a:ext uri="{FF2B5EF4-FFF2-40B4-BE49-F238E27FC236}">
                <a16:creationId xmlns:a16="http://schemas.microsoft.com/office/drawing/2014/main" id="{D0B4A96D-C2F0-4B3F-B1BA-EDE42AB5F00D}"/>
              </a:ext>
            </a:extLst>
          </p:cNvPr>
          <p:cNvSpPr txBox="1">
            <a:spLocks/>
          </p:cNvSpPr>
          <p:nvPr userDrawn="1"/>
        </p:nvSpPr>
        <p:spPr>
          <a:xfrm rot="5400000">
            <a:off x="5292480" y="2695564"/>
            <a:ext cx="5553308" cy="892431"/>
          </a:xfrm>
          <a:prstGeom prst="rect">
            <a:avLst/>
          </a:prstGeom>
        </p:spPr>
        <p:txBody>
          <a:bodyPr>
            <a:normAutofit lnSpcReduction="10000"/>
          </a:bodyPr>
          <a:lstStyle>
            <a:lvl1pPr algn="l" defTabSz="914400" rtl="0" eaLnBrk="1" latinLnBrk="0" hangingPunct="1">
              <a:lnSpc>
                <a:spcPct val="90000"/>
              </a:lnSpc>
              <a:spcBef>
                <a:spcPct val="0"/>
              </a:spcBef>
              <a:buNone/>
              <a:defRPr sz="3200" b="1" kern="1200">
                <a:solidFill>
                  <a:schemeClr val="tx1"/>
                </a:solidFill>
                <a:latin typeface="Arial" panose="020B0604020202020204" pitchFamily="34" charset="0"/>
                <a:ea typeface="+mj-ea"/>
                <a:cs typeface="Arial" panose="020B0604020202020204" pitchFamily="34" charset="0"/>
              </a:defRPr>
            </a:lvl1pPr>
          </a:lstStyle>
          <a:p>
            <a:r>
              <a:rPr lang="en-US" sz="3200" dirty="0">
                <a:latin typeface="+mj-lt"/>
              </a:rPr>
              <a:t>CLICK TO EDIT MASTER TITLE STYLE</a:t>
            </a:r>
          </a:p>
        </p:txBody>
      </p:sp>
      <p:sp>
        <p:nvSpPr>
          <p:cNvPr id="14" name="Subtitle 2">
            <a:extLst>
              <a:ext uri="{FF2B5EF4-FFF2-40B4-BE49-F238E27FC236}">
                <a16:creationId xmlns:a16="http://schemas.microsoft.com/office/drawing/2014/main" id="{71430561-9975-4BDF-8673-DB3CCC471F5D}"/>
              </a:ext>
            </a:extLst>
          </p:cNvPr>
          <p:cNvSpPr>
            <a:spLocks noGrp="1"/>
          </p:cNvSpPr>
          <p:nvPr>
            <p:ph type="subTitle" idx="13"/>
          </p:nvPr>
        </p:nvSpPr>
        <p:spPr>
          <a:xfrm rot="5400000">
            <a:off x="4692851" y="2988364"/>
            <a:ext cx="5553307" cy="306828"/>
          </a:xfrm>
          <a:prstGeom prst="rect">
            <a:avLst/>
          </a:prstGeom>
        </p:spPr>
        <p:txBody>
          <a:bodyPr>
            <a:normAutofit/>
          </a:bodyPr>
          <a:lstStyle>
            <a:lvl1pPr marL="0" indent="0" algn="l">
              <a:buNone/>
              <a:defRPr sz="1600">
                <a:solidFill>
                  <a:schemeClr val="accent2"/>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993941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resentation End">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9C5CBDE6-92A4-4B68-830A-3B808702693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9144000" cy="6858000"/>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71134" y="-86523"/>
            <a:ext cx="5961981" cy="1919844"/>
          </a:xfrm>
          <a:prstGeom prst="rect">
            <a:avLst/>
          </a:prstGeom>
        </p:spPr>
      </p:pic>
    </p:spTree>
    <p:extLst>
      <p:ext uri="{BB962C8B-B14F-4D97-AF65-F5344CB8AC3E}">
        <p14:creationId xmlns:p14="http://schemas.microsoft.com/office/powerpoint/2010/main" val="2383485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Presentation End">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9C5CBDE6-92A4-4B68-830A-3B808702693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9144000" cy="6858000"/>
          </a:xfrm>
          <a:prstGeom prst="rect">
            <a:avLst/>
          </a:prstGeom>
        </p:spPr>
      </p:pic>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71134" y="-86523"/>
            <a:ext cx="5961981" cy="1919844"/>
          </a:xfrm>
          <a:prstGeom prst="rect">
            <a:avLst/>
          </a:prstGeom>
        </p:spPr>
      </p:pic>
      <p:sp>
        <p:nvSpPr>
          <p:cNvPr id="2" name="Title 1"/>
          <p:cNvSpPr>
            <a:spLocks noGrp="1"/>
          </p:cNvSpPr>
          <p:nvPr>
            <p:ph type="title"/>
          </p:nvPr>
        </p:nvSpPr>
        <p:spPr>
          <a:xfrm>
            <a:off x="628650" y="3326040"/>
            <a:ext cx="7886700" cy="1322161"/>
          </a:xfrm>
          <a:prstGeom prst="rect">
            <a:avLst/>
          </a:prstGeom>
        </p:spPr>
        <p:txBody>
          <a:bodyPr/>
          <a:lstStyle>
            <a:lvl1pPr algn="ctr">
              <a:defRPr b="1">
                <a:latin typeface="+mj-lt"/>
              </a:defRPr>
            </a:lvl1pPr>
          </a:lstStyle>
          <a:p>
            <a:r>
              <a:rPr lang="en-US" dirty="0"/>
              <a:t>Click to edit Master title style</a:t>
            </a:r>
          </a:p>
        </p:txBody>
      </p:sp>
    </p:spTree>
    <p:extLst>
      <p:ext uri="{BB962C8B-B14F-4D97-AF65-F5344CB8AC3E}">
        <p14:creationId xmlns:p14="http://schemas.microsoft.com/office/powerpoint/2010/main" val="463131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Section Divider">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9C5CBDE6-92A4-4B68-830A-3B808702693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9144000" cy="6858000"/>
          </a:xfrm>
          <a:prstGeom prst="rect">
            <a:avLst/>
          </a:prstGeom>
        </p:spPr>
      </p:pic>
      <p:sp>
        <p:nvSpPr>
          <p:cNvPr id="5" name="Title 1"/>
          <p:cNvSpPr>
            <a:spLocks noGrp="1"/>
          </p:cNvSpPr>
          <p:nvPr>
            <p:ph type="ctrTitle"/>
          </p:nvPr>
        </p:nvSpPr>
        <p:spPr>
          <a:xfrm>
            <a:off x="403586" y="5254650"/>
            <a:ext cx="7772400" cy="766763"/>
          </a:xfrm>
          <a:prstGeom prst="rect">
            <a:avLst/>
          </a:prstGeom>
        </p:spPr>
        <p:txBody>
          <a:bodyPr anchor="b">
            <a:normAutofit/>
          </a:bodyPr>
          <a:lstStyle>
            <a:lvl1pPr algn="l">
              <a:defRPr sz="3200" b="0">
                <a:solidFill>
                  <a:schemeClr val="bg1"/>
                </a:solidFill>
                <a:latin typeface="+mj-lt"/>
                <a:cs typeface="Arial" panose="020B0604020202020204" pitchFamily="34" charset="0"/>
              </a:defRPr>
            </a:lvl1pPr>
          </a:lstStyle>
          <a:p>
            <a:endParaRPr lang="en-US" dirty="0"/>
          </a:p>
        </p:txBody>
      </p:sp>
    </p:spTree>
    <p:extLst>
      <p:ext uri="{BB962C8B-B14F-4D97-AF65-F5344CB8AC3E}">
        <p14:creationId xmlns:p14="http://schemas.microsoft.com/office/powerpoint/2010/main" val="40077822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0980C1-6763-4CC9-AC84-C9E3CF0B372C}" type="slidenum">
              <a:rPr lang="en-US" smtClean="0"/>
              <a:t>‹#›</a:t>
            </a:fld>
            <a:endParaRPr lang="en-US"/>
          </a:p>
        </p:txBody>
      </p:sp>
    </p:spTree>
    <p:extLst>
      <p:ext uri="{BB962C8B-B14F-4D97-AF65-F5344CB8AC3E}">
        <p14:creationId xmlns:p14="http://schemas.microsoft.com/office/powerpoint/2010/main" val="1621501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3" name="Graphic 2">
            <a:extLst>
              <a:ext uri="{FF2B5EF4-FFF2-40B4-BE49-F238E27FC236}">
                <a16:creationId xmlns:a16="http://schemas.microsoft.com/office/drawing/2014/main" id="{9C5CBDE6-92A4-4B68-830A-3B808702693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9144000" cy="6858000"/>
          </a:xfrm>
          <a:prstGeom prst="rect">
            <a:avLst/>
          </a:prstGeom>
        </p:spPr>
      </p:pic>
      <p:pic>
        <p:nvPicPr>
          <p:cNvPr id="6" name="Picture 5"/>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71134" y="-75637"/>
            <a:ext cx="5961981" cy="1919844"/>
          </a:xfrm>
          <a:prstGeom prst="rect">
            <a:avLst/>
          </a:prstGeom>
        </p:spPr>
      </p:pic>
      <p:sp>
        <p:nvSpPr>
          <p:cNvPr id="8" name="Title 1"/>
          <p:cNvSpPr>
            <a:spLocks noGrp="1"/>
          </p:cNvSpPr>
          <p:nvPr>
            <p:ph type="ctrTitle" hasCustomPrompt="1"/>
          </p:nvPr>
        </p:nvSpPr>
        <p:spPr>
          <a:xfrm>
            <a:off x="827315" y="4449229"/>
            <a:ext cx="7772400" cy="766763"/>
          </a:xfrm>
          <a:prstGeom prst="rect">
            <a:avLst/>
          </a:prstGeom>
        </p:spPr>
        <p:txBody>
          <a:bodyPr anchor="b">
            <a:normAutofit/>
          </a:bodyPr>
          <a:lstStyle>
            <a:lvl1pPr algn="l">
              <a:defRPr sz="3200" b="1">
                <a:solidFill>
                  <a:schemeClr val="bg1"/>
                </a:solidFill>
                <a:latin typeface="+mj-lt"/>
                <a:cs typeface="Arial" panose="020B0604020202020204" pitchFamily="34" charset="0"/>
              </a:defRPr>
            </a:lvl1pPr>
          </a:lstStyle>
          <a:p>
            <a:r>
              <a:rPr lang="en-US" dirty="0"/>
              <a:t>CLICK TO EDIT MASTER TITLE STYLE</a:t>
            </a:r>
          </a:p>
        </p:txBody>
      </p:sp>
      <p:sp>
        <p:nvSpPr>
          <p:cNvPr id="9" name="Subtitle 2"/>
          <p:cNvSpPr>
            <a:spLocks noGrp="1"/>
          </p:cNvSpPr>
          <p:nvPr>
            <p:ph type="subTitle" idx="1"/>
          </p:nvPr>
        </p:nvSpPr>
        <p:spPr>
          <a:xfrm>
            <a:off x="827315" y="5417897"/>
            <a:ext cx="6858000" cy="613655"/>
          </a:xfrm>
          <a:prstGeom prst="rect">
            <a:avLst/>
          </a:prstGeom>
        </p:spPr>
        <p:txBody>
          <a:bodyPr>
            <a:normAutofit/>
          </a:bodyPr>
          <a:lstStyle>
            <a:lvl1pPr marL="0" indent="0" algn="l">
              <a:buNone/>
              <a:defRPr sz="1600">
                <a:solidFill>
                  <a:schemeClr val="bg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659426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07267" y="4091675"/>
            <a:ext cx="7772400" cy="766763"/>
          </a:xfrm>
          <a:prstGeom prst="rect">
            <a:avLst/>
          </a:prstGeom>
        </p:spPr>
        <p:txBody>
          <a:bodyPr anchor="b">
            <a:normAutofit/>
          </a:bodyPr>
          <a:lstStyle>
            <a:lvl1pPr algn="l">
              <a:defRPr sz="3200" b="1">
                <a:solidFill>
                  <a:schemeClr val="tx1"/>
                </a:solidFill>
                <a:latin typeface="+mj-lt"/>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007267" y="4981799"/>
            <a:ext cx="6858000" cy="613655"/>
          </a:xfrm>
          <a:prstGeom prst="rect">
            <a:avLst/>
          </a:prstGeom>
        </p:spPr>
        <p:txBody>
          <a:bodyPr>
            <a:normAutofit/>
          </a:bodyPr>
          <a:lstStyle>
            <a:lvl1pPr marL="0" indent="0" algn="l">
              <a:buNone/>
              <a:defRPr sz="1600">
                <a:solidFill>
                  <a:schemeClr val="tx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48514" y="327134"/>
            <a:ext cx="5344717" cy="1721076"/>
          </a:xfrm>
          <a:prstGeom prst="rect">
            <a:avLst/>
          </a:prstGeom>
        </p:spPr>
      </p:pic>
    </p:spTree>
    <p:extLst>
      <p:ext uri="{BB962C8B-B14F-4D97-AF65-F5344CB8AC3E}">
        <p14:creationId xmlns:p14="http://schemas.microsoft.com/office/powerpoint/2010/main" val="4229318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650" y="365126"/>
            <a:ext cx="7886700" cy="511529"/>
          </a:xfrm>
          <a:prstGeom prst="rect">
            <a:avLst/>
          </a:prstGeom>
        </p:spPr>
        <p:txBody>
          <a:bodyPr>
            <a:normAutofit/>
          </a:bodyPr>
          <a:lstStyle>
            <a:lvl1pPr>
              <a:defRPr sz="3200" b="1">
                <a:solidFill>
                  <a:schemeClr val="tx1"/>
                </a:solidFill>
                <a:latin typeface="+mj-lt"/>
                <a:cs typeface="Arial" panose="020B060402020202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628650" y="1825624"/>
            <a:ext cx="7886700" cy="4155721"/>
          </a:xfrm>
          <a:prstGeom prst="rect">
            <a:avLst/>
          </a:prstGeom>
        </p:spPr>
        <p:txBody>
          <a:bodyPr/>
          <a:lstStyle>
            <a:lvl1pPr>
              <a:defRPr sz="1800">
                <a:latin typeface="+mn-lt"/>
                <a:cs typeface="Arial" panose="020B0604020202020204" pitchFamily="34" charset="0"/>
              </a:defRPr>
            </a:lvl1pPr>
            <a:lvl2pPr>
              <a:defRPr sz="1800">
                <a:latin typeface="+mn-lt"/>
                <a:cs typeface="Arial" panose="020B0604020202020204" pitchFamily="34" charset="0"/>
              </a:defRPr>
            </a:lvl2pPr>
            <a:lvl3pPr>
              <a:defRPr sz="1800">
                <a:latin typeface="+mn-lt"/>
                <a:cs typeface="Arial" panose="020B0604020202020204" pitchFamily="34" charset="0"/>
              </a:defRPr>
            </a:lvl3pPr>
            <a:lvl4pPr>
              <a:defRPr sz="1800">
                <a:latin typeface="+mn-lt"/>
                <a:cs typeface="Arial" panose="020B0604020202020204" pitchFamily="34" charset="0"/>
              </a:defRPr>
            </a:lvl4pPr>
            <a:lvl5pPr>
              <a:defRPr sz="1800">
                <a:latin typeface="+mn-lt"/>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3553777" y="6294503"/>
            <a:ext cx="2057400" cy="365125"/>
          </a:xfrm>
          <a:prstGeom prst="rect">
            <a:avLst/>
          </a:prstGeom>
        </p:spPr>
        <p:txBody>
          <a:bodyPr/>
          <a:lstStyle>
            <a:lvl1pPr algn="ctr">
              <a:defRPr sz="1100">
                <a:solidFill>
                  <a:schemeClr val="accent4"/>
                </a:solidFill>
                <a:latin typeface="+mn-lt"/>
                <a:cs typeface="Arial" panose="020B0604020202020204" pitchFamily="34" charset="0"/>
              </a:defRPr>
            </a:lvl1pPr>
          </a:lstStyle>
          <a:p>
            <a:fld id="{160B21AB-6393-4F0F-B9EE-6626A7728ADF}" type="slidenum">
              <a:rPr lang="en-US" smtClean="0"/>
              <a:pPr/>
              <a:t>‹#›</a:t>
            </a:fld>
            <a:endParaRPr lang="en-US" dirty="0"/>
          </a:p>
        </p:txBody>
      </p:sp>
      <p:pic>
        <p:nvPicPr>
          <p:cNvPr id="7" name="Graphic 6">
            <a:extLst>
              <a:ext uri="{FF2B5EF4-FFF2-40B4-BE49-F238E27FC236}">
                <a16:creationId xmlns:a16="http://schemas.microsoft.com/office/drawing/2014/main" id="{7383218D-2AF8-45BC-9620-1654532E6E0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0995" y="6336030"/>
            <a:ext cx="171450" cy="171450"/>
          </a:xfrm>
          <a:prstGeom prst="rect">
            <a:avLst/>
          </a:prstGeom>
        </p:spPr>
      </p:pic>
      <p:sp>
        <p:nvSpPr>
          <p:cNvPr id="8" name="TextBox 7">
            <a:extLst>
              <a:ext uri="{FF2B5EF4-FFF2-40B4-BE49-F238E27FC236}">
                <a16:creationId xmlns:a16="http://schemas.microsoft.com/office/drawing/2014/main" id="{3B2FE79D-4E7D-4A53-879C-3E1A7CAFF4A3}"/>
              </a:ext>
            </a:extLst>
          </p:cNvPr>
          <p:cNvSpPr txBox="1"/>
          <p:nvPr userDrawn="1"/>
        </p:nvSpPr>
        <p:spPr>
          <a:xfrm>
            <a:off x="512445" y="6313959"/>
            <a:ext cx="938077" cy="230832"/>
          </a:xfrm>
          <a:prstGeom prst="rect">
            <a:avLst/>
          </a:prstGeom>
          <a:noFill/>
        </p:spPr>
        <p:txBody>
          <a:bodyPr wrap="none" rtlCol="0">
            <a:spAutoFit/>
          </a:bodyPr>
          <a:lstStyle/>
          <a:p>
            <a:r>
              <a:rPr lang="en-US" sz="900" dirty="0">
                <a:solidFill>
                  <a:schemeClr val="accent4"/>
                </a:solidFill>
                <a:latin typeface="+mn-lt"/>
                <a:cs typeface="Arial" panose="020B0604020202020204" pitchFamily="34" charset="0"/>
              </a:rPr>
              <a:t>sinaichicago.org</a:t>
            </a:r>
          </a:p>
        </p:txBody>
      </p:sp>
      <p:pic>
        <p:nvPicPr>
          <p:cNvPr id="9" name="Graphic 8">
            <a:extLst>
              <a:ext uri="{FF2B5EF4-FFF2-40B4-BE49-F238E27FC236}">
                <a16:creationId xmlns:a16="http://schemas.microsoft.com/office/drawing/2014/main" id="{172EA639-E813-4347-BD64-21E08C888142}"/>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469505" y="6330315"/>
            <a:ext cx="1333500" cy="238125"/>
          </a:xfrm>
          <a:prstGeom prst="rect">
            <a:avLst/>
          </a:prstGeom>
        </p:spPr>
      </p:pic>
      <p:cxnSp>
        <p:nvCxnSpPr>
          <p:cNvPr id="10" name="Straight Connector 9">
            <a:extLst>
              <a:ext uri="{FF2B5EF4-FFF2-40B4-BE49-F238E27FC236}">
                <a16:creationId xmlns:a16="http://schemas.microsoft.com/office/drawing/2014/main" id="{88762346-033C-4D04-82B6-0D6C954BFAEB}"/>
              </a:ext>
            </a:extLst>
          </p:cNvPr>
          <p:cNvCxnSpPr>
            <a:cxnSpLocks/>
          </p:cNvCxnSpPr>
          <p:nvPr userDrawn="1"/>
        </p:nvCxnSpPr>
        <p:spPr>
          <a:xfrm>
            <a:off x="340995" y="6055995"/>
            <a:ext cx="4231005" cy="0"/>
          </a:xfrm>
          <a:prstGeom prst="line">
            <a:avLst/>
          </a:prstGeom>
          <a:ln w="12700">
            <a:solidFill>
              <a:srgbClr val="5769B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B785CA67-F231-47AC-938E-789ECEA48181}"/>
              </a:ext>
            </a:extLst>
          </p:cNvPr>
          <p:cNvCxnSpPr>
            <a:cxnSpLocks/>
          </p:cNvCxnSpPr>
          <p:nvPr userDrawn="1"/>
        </p:nvCxnSpPr>
        <p:spPr>
          <a:xfrm>
            <a:off x="4582477" y="6055995"/>
            <a:ext cx="4220528" cy="0"/>
          </a:xfrm>
          <a:prstGeom prst="line">
            <a:avLst/>
          </a:prstGeom>
          <a:ln w="12700">
            <a:solidFill>
              <a:srgbClr val="ABB4BC"/>
            </a:solidFill>
          </a:ln>
        </p:spPr>
        <p:style>
          <a:lnRef idx="1">
            <a:schemeClr val="accent1"/>
          </a:lnRef>
          <a:fillRef idx="0">
            <a:schemeClr val="accent1"/>
          </a:fillRef>
          <a:effectRef idx="0">
            <a:schemeClr val="accent1"/>
          </a:effectRef>
          <a:fontRef idx="minor">
            <a:schemeClr val="tx1"/>
          </a:fontRef>
        </p:style>
      </p:cxnSp>
      <p:sp>
        <p:nvSpPr>
          <p:cNvPr id="12" name="Subtitle 2">
            <a:extLst>
              <a:ext uri="{FF2B5EF4-FFF2-40B4-BE49-F238E27FC236}">
                <a16:creationId xmlns:a16="http://schemas.microsoft.com/office/drawing/2014/main" id="{207A2A37-D9DF-448B-A36B-C46CC2A55C49}"/>
              </a:ext>
            </a:extLst>
          </p:cNvPr>
          <p:cNvSpPr>
            <a:spLocks noGrp="1"/>
          </p:cNvSpPr>
          <p:nvPr>
            <p:ph type="subTitle" idx="13"/>
          </p:nvPr>
        </p:nvSpPr>
        <p:spPr>
          <a:xfrm>
            <a:off x="628650" y="882986"/>
            <a:ext cx="6858000" cy="306828"/>
          </a:xfrm>
          <a:prstGeom prst="rect">
            <a:avLst/>
          </a:prstGeom>
        </p:spPr>
        <p:txBody>
          <a:bodyPr>
            <a:normAutofit/>
          </a:bodyPr>
          <a:lstStyle>
            <a:lvl1pPr marL="0" indent="0" algn="l">
              <a:buNone/>
              <a:defRPr sz="1600">
                <a:solidFill>
                  <a:schemeClr val="accent2"/>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822009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39BEFA2-612A-445A-90B2-03215E4563FA}"/>
              </a:ext>
            </a:extLst>
          </p:cNvPr>
          <p:cNvPicPr>
            <a:picLocks noChangeAspect="1"/>
          </p:cNvPicPr>
          <p:nvPr userDrawn="1"/>
        </p:nvPicPr>
        <p:blipFill>
          <a:blip r:embed="rId2"/>
          <a:stretch>
            <a:fillRect/>
          </a:stretch>
        </p:blipFill>
        <p:spPr>
          <a:xfrm>
            <a:off x="4996" y="1614"/>
            <a:ext cx="9196154" cy="6879246"/>
          </a:xfrm>
          <a:prstGeom prst="rect">
            <a:avLst/>
          </a:prstGeom>
        </p:spPr>
      </p:pic>
      <p:sp>
        <p:nvSpPr>
          <p:cNvPr id="8" name="Title 1">
            <a:extLst>
              <a:ext uri="{FF2B5EF4-FFF2-40B4-BE49-F238E27FC236}">
                <a16:creationId xmlns:a16="http://schemas.microsoft.com/office/drawing/2014/main" id="{0D6B39ED-5E7E-4907-A81E-C0C5F4B49002}"/>
              </a:ext>
            </a:extLst>
          </p:cNvPr>
          <p:cNvSpPr txBox="1">
            <a:spLocks/>
          </p:cNvSpPr>
          <p:nvPr userDrawn="1"/>
        </p:nvSpPr>
        <p:spPr>
          <a:xfrm>
            <a:off x="1007267" y="4091675"/>
            <a:ext cx="7772400" cy="766763"/>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bg1"/>
                </a:solidFill>
                <a:latin typeface="Arial" panose="020B0604020202020204" pitchFamily="34" charset="0"/>
                <a:ea typeface="+mj-ea"/>
                <a:cs typeface="Arial" panose="020B0604020202020204" pitchFamily="34" charset="0"/>
              </a:defRPr>
            </a:lvl1pPr>
          </a:lstStyle>
          <a:p>
            <a:endParaRPr lang="en-US" b="1" dirty="0">
              <a:latin typeface="+mj-lt"/>
            </a:endParaRPr>
          </a:p>
        </p:txBody>
      </p:sp>
      <p:sp>
        <p:nvSpPr>
          <p:cNvPr id="9" name="Subtitle 2">
            <a:extLst>
              <a:ext uri="{FF2B5EF4-FFF2-40B4-BE49-F238E27FC236}">
                <a16:creationId xmlns:a16="http://schemas.microsoft.com/office/drawing/2014/main" id="{B0CDE089-92C7-4100-93F5-D68DE52AC66A}"/>
              </a:ext>
            </a:extLst>
          </p:cNvPr>
          <p:cNvSpPr>
            <a:spLocks noGrp="1"/>
          </p:cNvSpPr>
          <p:nvPr>
            <p:ph type="subTitle" idx="13"/>
          </p:nvPr>
        </p:nvSpPr>
        <p:spPr>
          <a:xfrm>
            <a:off x="1007267" y="4981799"/>
            <a:ext cx="6858000" cy="613655"/>
          </a:xfrm>
          <a:prstGeom prst="rect">
            <a:avLst/>
          </a:prstGeom>
        </p:spPr>
        <p:txBody>
          <a:bodyPr>
            <a:normAutofit/>
          </a:bodyPr>
          <a:lstStyle>
            <a:lvl1pPr marL="0" indent="0" algn="l">
              <a:buNone/>
              <a:defRPr sz="1600">
                <a:solidFill>
                  <a:schemeClr val="bg1"/>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6997" y="348177"/>
            <a:ext cx="5344717" cy="1721076"/>
          </a:xfrm>
          <a:prstGeom prst="rect">
            <a:avLst/>
          </a:prstGeom>
        </p:spPr>
      </p:pic>
      <p:sp>
        <p:nvSpPr>
          <p:cNvPr id="5" name="Title 4"/>
          <p:cNvSpPr>
            <a:spLocks noGrp="1"/>
          </p:cNvSpPr>
          <p:nvPr>
            <p:ph type="title"/>
          </p:nvPr>
        </p:nvSpPr>
        <p:spPr>
          <a:xfrm>
            <a:off x="1007267" y="4223657"/>
            <a:ext cx="7886700" cy="634781"/>
          </a:xfrm>
          <a:prstGeom prst="rect">
            <a:avLst/>
          </a:prstGeom>
        </p:spPr>
        <p:txBody>
          <a:bodyPr/>
          <a:lstStyle>
            <a:lvl1pPr>
              <a:defRPr sz="3200">
                <a:solidFill>
                  <a:schemeClr val="bg1"/>
                </a:solidFill>
                <a:latin typeface="+mj-lt"/>
              </a:defRPr>
            </a:lvl1pPr>
          </a:lstStyle>
          <a:p>
            <a:r>
              <a:rPr lang="en-US" dirty="0"/>
              <a:t>Click to edit Master title style</a:t>
            </a:r>
          </a:p>
        </p:txBody>
      </p:sp>
    </p:spTree>
    <p:extLst>
      <p:ext uri="{BB962C8B-B14F-4D97-AF65-F5344CB8AC3E}">
        <p14:creationId xmlns:p14="http://schemas.microsoft.com/office/powerpoint/2010/main" val="809728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628650" y="1825625"/>
            <a:ext cx="3886200" cy="4134752"/>
          </a:xfrm>
          <a:prstGeom prst="rect">
            <a:avLst/>
          </a:prstGeom>
        </p:spPr>
        <p:txBody>
          <a:bodyPr/>
          <a:lstStyle>
            <a:lvl1pPr>
              <a:defRPr sz="1800">
                <a:latin typeface="+mn-lt"/>
                <a:cs typeface="Arial" panose="020B0604020202020204" pitchFamily="34" charset="0"/>
              </a:defRPr>
            </a:lvl1pPr>
            <a:lvl2pPr>
              <a:defRPr sz="1800">
                <a:latin typeface="+mn-lt"/>
                <a:cs typeface="Arial" panose="020B0604020202020204" pitchFamily="34" charset="0"/>
              </a:defRPr>
            </a:lvl2pPr>
            <a:lvl3pPr>
              <a:defRPr sz="1800">
                <a:latin typeface="+mn-lt"/>
                <a:cs typeface="Arial" panose="020B0604020202020204" pitchFamily="34" charset="0"/>
              </a:defRPr>
            </a:lvl3pPr>
            <a:lvl4pPr>
              <a:defRPr sz="1800">
                <a:latin typeface="+mn-lt"/>
                <a:cs typeface="Arial" panose="020B0604020202020204" pitchFamily="34" charset="0"/>
              </a:defRPr>
            </a:lvl4pPr>
            <a:lvl5pPr>
              <a:defRPr sz="1800">
                <a:latin typeface="+mn-lt"/>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29150" y="1825625"/>
            <a:ext cx="3886200" cy="4134752"/>
          </a:xfrm>
          <a:prstGeom prst="rect">
            <a:avLst/>
          </a:prstGeom>
        </p:spPr>
        <p:txBody>
          <a:bodyPr/>
          <a:lstStyle>
            <a:lvl1pPr>
              <a:defRPr sz="1800">
                <a:latin typeface="+mn-lt"/>
                <a:cs typeface="Arial" panose="020B0604020202020204" pitchFamily="34" charset="0"/>
              </a:defRPr>
            </a:lvl1pPr>
            <a:lvl2pPr>
              <a:defRPr sz="1800">
                <a:latin typeface="+mn-lt"/>
                <a:cs typeface="Arial" panose="020B0604020202020204" pitchFamily="34" charset="0"/>
              </a:defRPr>
            </a:lvl2pPr>
            <a:lvl3pPr>
              <a:defRPr sz="1800">
                <a:latin typeface="+mn-lt"/>
                <a:cs typeface="Arial" panose="020B0604020202020204" pitchFamily="34" charset="0"/>
              </a:defRPr>
            </a:lvl3pPr>
            <a:lvl4pPr>
              <a:defRPr sz="1800">
                <a:latin typeface="+mn-lt"/>
                <a:cs typeface="Arial" panose="020B0604020202020204" pitchFamily="34" charset="0"/>
              </a:defRPr>
            </a:lvl4pPr>
            <a:lvl5pPr>
              <a:defRPr sz="1800">
                <a:latin typeface="+mn-lt"/>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5">
            <a:extLst>
              <a:ext uri="{FF2B5EF4-FFF2-40B4-BE49-F238E27FC236}">
                <a16:creationId xmlns:a16="http://schemas.microsoft.com/office/drawing/2014/main" id="{C424189C-5E39-40F8-8455-8E64C49622C9}"/>
              </a:ext>
            </a:extLst>
          </p:cNvPr>
          <p:cNvSpPr>
            <a:spLocks noGrp="1"/>
          </p:cNvSpPr>
          <p:nvPr>
            <p:ph type="sldNum" sz="quarter" idx="12"/>
          </p:nvPr>
        </p:nvSpPr>
        <p:spPr>
          <a:xfrm>
            <a:off x="3553777" y="6294503"/>
            <a:ext cx="2057400" cy="365125"/>
          </a:xfrm>
          <a:prstGeom prst="rect">
            <a:avLst/>
          </a:prstGeom>
        </p:spPr>
        <p:txBody>
          <a:bodyPr/>
          <a:lstStyle>
            <a:lvl1pPr algn="ctr">
              <a:defRPr sz="1100">
                <a:solidFill>
                  <a:schemeClr val="accent4"/>
                </a:solidFill>
                <a:latin typeface="+mn-lt"/>
                <a:cs typeface="Arial" panose="020B0604020202020204" pitchFamily="34" charset="0"/>
              </a:defRPr>
            </a:lvl1pPr>
          </a:lstStyle>
          <a:p>
            <a:fld id="{160B21AB-6393-4F0F-B9EE-6626A7728ADF}" type="slidenum">
              <a:rPr lang="en-US" smtClean="0"/>
              <a:pPr/>
              <a:t>‹#›</a:t>
            </a:fld>
            <a:endParaRPr lang="en-US" dirty="0"/>
          </a:p>
        </p:txBody>
      </p:sp>
      <p:pic>
        <p:nvPicPr>
          <p:cNvPr id="9" name="Graphic 8">
            <a:extLst>
              <a:ext uri="{FF2B5EF4-FFF2-40B4-BE49-F238E27FC236}">
                <a16:creationId xmlns:a16="http://schemas.microsoft.com/office/drawing/2014/main" id="{E3FCC05C-520D-4462-A6D0-005FB924A176}"/>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0995" y="6336030"/>
            <a:ext cx="171450" cy="171450"/>
          </a:xfrm>
          <a:prstGeom prst="rect">
            <a:avLst/>
          </a:prstGeom>
        </p:spPr>
      </p:pic>
      <p:sp>
        <p:nvSpPr>
          <p:cNvPr id="10" name="TextBox 9">
            <a:extLst>
              <a:ext uri="{FF2B5EF4-FFF2-40B4-BE49-F238E27FC236}">
                <a16:creationId xmlns:a16="http://schemas.microsoft.com/office/drawing/2014/main" id="{A5207AB1-33DD-4750-B374-3667BC635200}"/>
              </a:ext>
            </a:extLst>
          </p:cNvPr>
          <p:cNvSpPr txBox="1"/>
          <p:nvPr userDrawn="1"/>
        </p:nvSpPr>
        <p:spPr>
          <a:xfrm>
            <a:off x="512445" y="6313959"/>
            <a:ext cx="938077" cy="230832"/>
          </a:xfrm>
          <a:prstGeom prst="rect">
            <a:avLst/>
          </a:prstGeom>
          <a:noFill/>
        </p:spPr>
        <p:txBody>
          <a:bodyPr wrap="none" rtlCol="0">
            <a:spAutoFit/>
          </a:bodyPr>
          <a:lstStyle/>
          <a:p>
            <a:r>
              <a:rPr lang="en-US" sz="900" dirty="0">
                <a:solidFill>
                  <a:schemeClr val="accent4"/>
                </a:solidFill>
                <a:latin typeface="+mn-lt"/>
                <a:cs typeface="Arial" panose="020B0604020202020204" pitchFamily="34" charset="0"/>
              </a:rPr>
              <a:t>sinaichicago.org</a:t>
            </a:r>
          </a:p>
        </p:txBody>
      </p:sp>
      <p:pic>
        <p:nvPicPr>
          <p:cNvPr id="11" name="Graphic 10">
            <a:extLst>
              <a:ext uri="{FF2B5EF4-FFF2-40B4-BE49-F238E27FC236}">
                <a16:creationId xmlns:a16="http://schemas.microsoft.com/office/drawing/2014/main" id="{4FD06B7F-8E89-4545-8A7C-B52CF3D21E03}"/>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469505" y="6330315"/>
            <a:ext cx="1333500" cy="238125"/>
          </a:xfrm>
          <a:prstGeom prst="rect">
            <a:avLst/>
          </a:prstGeom>
        </p:spPr>
      </p:pic>
      <p:cxnSp>
        <p:nvCxnSpPr>
          <p:cNvPr id="12" name="Straight Connector 11">
            <a:extLst>
              <a:ext uri="{FF2B5EF4-FFF2-40B4-BE49-F238E27FC236}">
                <a16:creationId xmlns:a16="http://schemas.microsoft.com/office/drawing/2014/main" id="{C86E0749-15B3-457F-92EC-2AA4810B363E}"/>
              </a:ext>
            </a:extLst>
          </p:cNvPr>
          <p:cNvCxnSpPr>
            <a:cxnSpLocks/>
          </p:cNvCxnSpPr>
          <p:nvPr userDrawn="1"/>
        </p:nvCxnSpPr>
        <p:spPr>
          <a:xfrm>
            <a:off x="340995" y="6055995"/>
            <a:ext cx="4231005" cy="0"/>
          </a:xfrm>
          <a:prstGeom prst="line">
            <a:avLst/>
          </a:prstGeom>
          <a:ln w="12700">
            <a:solidFill>
              <a:srgbClr val="5769B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92701CFF-73B2-4CF8-842A-5FED8061A699}"/>
              </a:ext>
            </a:extLst>
          </p:cNvPr>
          <p:cNvCxnSpPr>
            <a:cxnSpLocks/>
          </p:cNvCxnSpPr>
          <p:nvPr userDrawn="1"/>
        </p:nvCxnSpPr>
        <p:spPr>
          <a:xfrm>
            <a:off x="4582477" y="6055995"/>
            <a:ext cx="4220528" cy="0"/>
          </a:xfrm>
          <a:prstGeom prst="line">
            <a:avLst/>
          </a:prstGeom>
          <a:ln w="12700">
            <a:solidFill>
              <a:srgbClr val="ABB4BC"/>
            </a:solidFill>
          </a:ln>
        </p:spPr>
        <p:style>
          <a:lnRef idx="1">
            <a:schemeClr val="accent1"/>
          </a:lnRef>
          <a:fillRef idx="0">
            <a:schemeClr val="accent1"/>
          </a:fillRef>
          <a:effectRef idx="0">
            <a:schemeClr val="accent1"/>
          </a:effectRef>
          <a:fontRef idx="minor">
            <a:schemeClr val="tx1"/>
          </a:fontRef>
        </p:style>
      </p:cxnSp>
      <p:sp>
        <p:nvSpPr>
          <p:cNvPr id="14" name="Title 1">
            <a:extLst>
              <a:ext uri="{FF2B5EF4-FFF2-40B4-BE49-F238E27FC236}">
                <a16:creationId xmlns:a16="http://schemas.microsoft.com/office/drawing/2014/main" id="{572F0A2B-A810-425B-837D-910F52479C22}"/>
              </a:ext>
            </a:extLst>
          </p:cNvPr>
          <p:cNvSpPr>
            <a:spLocks noGrp="1"/>
          </p:cNvSpPr>
          <p:nvPr>
            <p:ph type="title" hasCustomPrompt="1"/>
          </p:nvPr>
        </p:nvSpPr>
        <p:spPr>
          <a:xfrm>
            <a:off x="628650" y="365126"/>
            <a:ext cx="7886700" cy="511529"/>
          </a:xfrm>
          <a:prstGeom prst="rect">
            <a:avLst/>
          </a:prstGeom>
        </p:spPr>
        <p:txBody>
          <a:bodyPr>
            <a:normAutofit/>
          </a:bodyPr>
          <a:lstStyle>
            <a:lvl1pPr>
              <a:defRPr sz="3200" b="1">
                <a:solidFill>
                  <a:schemeClr val="tx1"/>
                </a:solidFill>
                <a:latin typeface="+mj-lt"/>
                <a:cs typeface="Arial" panose="020B0604020202020204" pitchFamily="34" charset="0"/>
              </a:defRPr>
            </a:lvl1pPr>
          </a:lstStyle>
          <a:p>
            <a:r>
              <a:rPr lang="en-US" dirty="0"/>
              <a:t>CLICK TO EDIT MASTER TITLE STYLE</a:t>
            </a:r>
          </a:p>
        </p:txBody>
      </p:sp>
      <p:sp>
        <p:nvSpPr>
          <p:cNvPr id="15" name="Subtitle 2">
            <a:extLst>
              <a:ext uri="{FF2B5EF4-FFF2-40B4-BE49-F238E27FC236}">
                <a16:creationId xmlns:a16="http://schemas.microsoft.com/office/drawing/2014/main" id="{715A9C1D-3FED-4C2A-9C8C-D3992A54C344}"/>
              </a:ext>
            </a:extLst>
          </p:cNvPr>
          <p:cNvSpPr>
            <a:spLocks noGrp="1"/>
          </p:cNvSpPr>
          <p:nvPr>
            <p:ph type="subTitle" idx="13"/>
          </p:nvPr>
        </p:nvSpPr>
        <p:spPr>
          <a:xfrm>
            <a:off x="628650" y="882986"/>
            <a:ext cx="6858000" cy="306828"/>
          </a:xfrm>
          <a:prstGeom prst="rect">
            <a:avLst/>
          </a:prstGeom>
        </p:spPr>
        <p:txBody>
          <a:bodyPr>
            <a:normAutofit/>
          </a:bodyPr>
          <a:lstStyle>
            <a:lvl1pPr marL="0" indent="0" algn="l">
              <a:buNone/>
              <a:defRPr sz="1600">
                <a:solidFill>
                  <a:schemeClr val="accent2"/>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697349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629842" y="1681163"/>
            <a:ext cx="3868340" cy="823912"/>
          </a:xfrm>
          <a:prstGeom prst="rect">
            <a:avLst/>
          </a:prstGeom>
        </p:spPr>
        <p:txBody>
          <a:bodyPr anchor="b"/>
          <a:lstStyle>
            <a:lvl1pPr marL="0" indent="0">
              <a:buNone/>
              <a:defRPr sz="2400" b="1">
                <a:solidFill>
                  <a:schemeClr val="accent1"/>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hasCustomPrompt="1"/>
          </p:nvPr>
        </p:nvSpPr>
        <p:spPr>
          <a:xfrm>
            <a:off x="629842" y="2505075"/>
            <a:ext cx="3868340" cy="3438524"/>
          </a:xfrm>
          <a:prstGeom prst="rect">
            <a:avLst/>
          </a:prstGeom>
        </p:spPr>
        <p:txBody>
          <a:bodyPr/>
          <a:lstStyle>
            <a:lvl1pPr>
              <a:defRPr sz="1800">
                <a:latin typeface="+mn-lt"/>
                <a:cs typeface="Arial" panose="020B0604020202020204" pitchFamily="34" charset="0"/>
              </a:defRPr>
            </a:lvl1pPr>
            <a:lvl2pPr>
              <a:defRPr sz="1800">
                <a:latin typeface="+mn-lt"/>
                <a:cs typeface="Arial" panose="020B0604020202020204" pitchFamily="34" charset="0"/>
              </a:defRPr>
            </a:lvl2pPr>
            <a:lvl3pPr>
              <a:defRPr sz="1800">
                <a:latin typeface="+mn-lt"/>
                <a:cs typeface="Arial" panose="020B0604020202020204" pitchFamily="34" charset="0"/>
              </a:defRPr>
            </a:lvl3pPr>
            <a:lvl4pPr>
              <a:defRPr sz="1800">
                <a:latin typeface="+mn-lt"/>
                <a:cs typeface="Arial" panose="020B0604020202020204" pitchFamily="34" charset="0"/>
              </a:defRPr>
            </a:lvl4pPr>
            <a:lvl5pPr>
              <a:defRPr sz="1800">
                <a:latin typeface="+mn-lt"/>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0" y="1681163"/>
            <a:ext cx="3887391" cy="823912"/>
          </a:xfrm>
          <a:prstGeom prst="rect">
            <a:avLst/>
          </a:prstGeom>
        </p:spPr>
        <p:txBody>
          <a:bodyPr anchor="b"/>
          <a:lstStyle>
            <a:lvl1pPr marL="0" indent="0">
              <a:buNone/>
              <a:defRPr sz="2400" b="1">
                <a:solidFill>
                  <a:schemeClr val="accent1"/>
                </a:solidFill>
                <a:latin typeface="+mj-lt"/>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hasCustomPrompt="1"/>
          </p:nvPr>
        </p:nvSpPr>
        <p:spPr>
          <a:xfrm>
            <a:off x="4629150" y="2505075"/>
            <a:ext cx="3887391" cy="3438524"/>
          </a:xfrm>
          <a:prstGeom prst="rect">
            <a:avLst/>
          </a:prstGeom>
        </p:spPr>
        <p:txBody>
          <a:bodyPr/>
          <a:lstStyle>
            <a:lvl1pPr>
              <a:defRPr sz="1800">
                <a:latin typeface="+mn-lt"/>
                <a:cs typeface="Arial" panose="020B0604020202020204" pitchFamily="34" charset="0"/>
              </a:defRPr>
            </a:lvl1pPr>
            <a:lvl2pPr>
              <a:defRPr sz="1800">
                <a:latin typeface="+mn-lt"/>
                <a:cs typeface="Arial" panose="020B0604020202020204" pitchFamily="34" charset="0"/>
              </a:defRPr>
            </a:lvl2pPr>
            <a:lvl3pPr>
              <a:defRPr sz="1800">
                <a:latin typeface="+mn-lt"/>
                <a:cs typeface="Arial" panose="020B0604020202020204" pitchFamily="34" charset="0"/>
              </a:defRPr>
            </a:lvl3pPr>
            <a:lvl4pPr>
              <a:defRPr sz="1800">
                <a:latin typeface="+mn-lt"/>
                <a:cs typeface="Arial" panose="020B0604020202020204" pitchFamily="34" charset="0"/>
              </a:defRPr>
            </a:lvl4pPr>
            <a:lvl5pPr>
              <a:defRPr sz="1800">
                <a:latin typeface="+mn-lt"/>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a:extLst>
              <a:ext uri="{FF2B5EF4-FFF2-40B4-BE49-F238E27FC236}">
                <a16:creationId xmlns:a16="http://schemas.microsoft.com/office/drawing/2014/main" id="{B4838335-13DF-4B7E-9280-D848685C4C98}"/>
              </a:ext>
            </a:extLst>
          </p:cNvPr>
          <p:cNvSpPr txBox="1">
            <a:spLocks/>
          </p:cNvSpPr>
          <p:nvPr userDrawn="1"/>
        </p:nvSpPr>
        <p:spPr>
          <a:xfrm>
            <a:off x="3553777" y="6294503"/>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100" kern="1200">
                <a:solidFill>
                  <a:schemeClr val="accent4"/>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60B21AB-6393-4F0F-B9EE-6626A7728ADF}" type="slidenum">
              <a:rPr lang="en-US" smtClean="0">
                <a:latin typeface="+mn-lt"/>
              </a:rPr>
              <a:pPr/>
              <a:t>‹#›</a:t>
            </a:fld>
            <a:endParaRPr lang="en-US" dirty="0">
              <a:latin typeface="+mn-lt"/>
            </a:endParaRPr>
          </a:p>
        </p:txBody>
      </p:sp>
      <p:pic>
        <p:nvPicPr>
          <p:cNvPr id="11" name="Graphic 10">
            <a:extLst>
              <a:ext uri="{FF2B5EF4-FFF2-40B4-BE49-F238E27FC236}">
                <a16:creationId xmlns:a16="http://schemas.microsoft.com/office/drawing/2014/main" id="{096034FF-B679-4128-B512-4C8D9202F57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0995" y="6336030"/>
            <a:ext cx="171450" cy="171450"/>
          </a:xfrm>
          <a:prstGeom prst="rect">
            <a:avLst/>
          </a:prstGeom>
        </p:spPr>
      </p:pic>
      <p:sp>
        <p:nvSpPr>
          <p:cNvPr id="12" name="TextBox 11">
            <a:extLst>
              <a:ext uri="{FF2B5EF4-FFF2-40B4-BE49-F238E27FC236}">
                <a16:creationId xmlns:a16="http://schemas.microsoft.com/office/drawing/2014/main" id="{DD0FD761-EDC3-4C50-A6AA-A7577C2365BC}"/>
              </a:ext>
            </a:extLst>
          </p:cNvPr>
          <p:cNvSpPr txBox="1"/>
          <p:nvPr userDrawn="1"/>
        </p:nvSpPr>
        <p:spPr>
          <a:xfrm>
            <a:off x="512445" y="6313959"/>
            <a:ext cx="938077" cy="230832"/>
          </a:xfrm>
          <a:prstGeom prst="rect">
            <a:avLst/>
          </a:prstGeom>
          <a:noFill/>
        </p:spPr>
        <p:txBody>
          <a:bodyPr wrap="none" rtlCol="0">
            <a:spAutoFit/>
          </a:bodyPr>
          <a:lstStyle/>
          <a:p>
            <a:r>
              <a:rPr lang="en-US" sz="900" dirty="0">
                <a:solidFill>
                  <a:schemeClr val="accent4"/>
                </a:solidFill>
                <a:latin typeface="+mn-lt"/>
                <a:cs typeface="Arial" panose="020B0604020202020204" pitchFamily="34" charset="0"/>
              </a:rPr>
              <a:t>sinaichicago.org</a:t>
            </a:r>
          </a:p>
        </p:txBody>
      </p:sp>
      <p:pic>
        <p:nvPicPr>
          <p:cNvPr id="13" name="Graphic 12">
            <a:extLst>
              <a:ext uri="{FF2B5EF4-FFF2-40B4-BE49-F238E27FC236}">
                <a16:creationId xmlns:a16="http://schemas.microsoft.com/office/drawing/2014/main" id="{3D242239-356B-4E86-A980-69716E56603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469505" y="6330315"/>
            <a:ext cx="1333500" cy="238125"/>
          </a:xfrm>
          <a:prstGeom prst="rect">
            <a:avLst/>
          </a:prstGeom>
        </p:spPr>
      </p:pic>
      <p:cxnSp>
        <p:nvCxnSpPr>
          <p:cNvPr id="14" name="Straight Connector 13">
            <a:extLst>
              <a:ext uri="{FF2B5EF4-FFF2-40B4-BE49-F238E27FC236}">
                <a16:creationId xmlns:a16="http://schemas.microsoft.com/office/drawing/2014/main" id="{B0477C14-BD29-4216-AE68-DEDBA0B65341}"/>
              </a:ext>
            </a:extLst>
          </p:cNvPr>
          <p:cNvCxnSpPr>
            <a:cxnSpLocks/>
          </p:cNvCxnSpPr>
          <p:nvPr userDrawn="1"/>
        </p:nvCxnSpPr>
        <p:spPr>
          <a:xfrm>
            <a:off x="340995" y="6055995"/>
            <a:ext cx="4231005" cy="0"/>
          </a:xfrm>
          <a:prstGeom prst="line">
            <a:avLst/>
          </a:prstGeom>
          <a:ln w="12700">
            <a:solidFill>
              <a:srgbClr val="5769B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A9C8447-FC2F-4740-83F1-6726EC2AB91B}"/>
              </a:ext>
            </a:extLst>
          </p:cNvPr>
          <p:cNvCxnSpPr>
            <a:cxnSpLocks/>
          </p:cNvCxnSpPr>
          <p:nvPr userDrawn="1"/>
        </p:nvCxnSpPr>
        <p:spPr>
          <a:xfrm>
            <a:off x="4582477" y="6055995"/>
            <a:ext cx="4220528" cy="0"/>
          </a:xfrm>
          <a:prstGeom prst="line">
            <a:avLst/>
          </a:prstGeom>
          <a:ln w="12700">
            <a:solidFill>
              <a:srgbClr val="ABB4BC"/>
            </a:solidFill>
          </a:ln>
        </p:spPr>
        <p:style>
          <a:lnRef idx="1">
            <a:schemeClr val="accent1"/>
          </a:lnRef>
          <a:fillRef idx="0">
            <a:schemeClr val="accent1"/>
          </a:fillRef>
          <a:effectRef idx="0">
            <a:schemeClr val="accent1"/>
          </a:effectRef>
          <a:fontRef idx="minor">
            <a:schemeClr val="tx1"/>
          </a:fontRef>
        </p:style>
      </p:cxnSp>
      <p:sp>
        <p:nvSpPr>
          <p:cNvPr id="16" name="Title 1">
            <a:extLst>
              <a:ext uri="{FF2B5EF4-FFF2-40B4-BE49-F238E27FC236}">
                <a16:creationId xmlns:a16="http://schemas.microsoft.com/office/drawing/2014/main" id="{24A641FA-A7B0-4E64-980C-36107BB0B096}"/>
              </a:ext>
            </a:extLst>
          </p:cNvPr>
          <p:cNvSpPr>
            <a:spLocks noGrp="1"/>
          </p:cNvSpPr>
          <p:nvPr>
            <p:ph type="title" hasCustomPrompt="1"/>
          </p:nvPr>
        </p:nvSpPr>
        <p:spPr>
          <a:xfrm>
            <a:off x="628650" y="365126"/>
            <a:ext cx="7886700" cy="511529"/>
          </a:xfrm>
          <a:prstGeom prst="rect">
            <a:avLst/>
          </a:prstGeom>
        </p:spPr>
        <p:txBody>
          <a:bodyPr>
            <a:normAutofit/>
          </a:bodyPr>
          <a:lstStyle>
            <a:lvl1pPr>
              <a:defRPr sz="3200" b="1">
                <a:solidFill>
                  <a:schemeClr val="tx1"/>
                </a:solidFill>
                <a:latin typeface="+mj-lt"/>
                <a:cs typeface="Arial" panose="020B0604020202020204" pitchFamily="34" charset="0"/>
              </a:defRPr>
            </a:lvl1pPr>
          </a:lstStyle>
          <a:p>
            <a:r>
              <a:rPr lang="en-US" dirty="0"/>
              <a:t>CLICK TO EDIT MASTER TITLE STYLE</a:t>
            </a:r>
          </a:p>
        </p:txBody>
      </p:sp>
      <p:sp>
        <p:nvSpPr>
          <p:cNvPr id="17" name="Subtitle 2">
            <a:extLst>
              <a:ext uri="{FF2B5EF4-FFF2-40B4-BE49-F238E27FC236}">
                <a16:creationId xmlns:a16="http://schemas.microsoft.com/office/drawing/2014/main" id="{E220488D-CE19-45D6-A739-55F53DCB066F}"/>
              </a:ext>
            </a:extLst>
          </p:cNvPr>
          <p:cNvSpPr>
            <a:spLocks noGrp="1"/>
          </p:cNvSpPr>
          <p:nvPr>
            <p:ph type="subTitle" idx="13"/>
          </p:nvPr>
        </p:nvSpPr>
        <p:spPr>
          <a:xfrm>
            <a:off x="628650" y="882986"/>
            <a:ext cx="6858000" cy="306828"/>
          </a:xfrm>
          <a:prstGeom prst="rect">
            <a:avLst/>
          </a:prstGeom>
        </p:spPr>
        <p:txBody>
          <a:bodyPr>
            <a:normAutofit/>
          </a:bodyPr>
          <a:lstStyle>
            <a:lvl1pPr marL="0" indent="0" algn="l">
              <a:buNone/>
              <a:defRPr sz="1600">
                <a:solidFill>
                  <a:schemeClr val="accent2"/>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298627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82F451E4-8AEA-47A5-878C-F9B08C9BD934}"/>
              </a:ext>
            </a:extLst>
          </p:cNvPr>
          <p:cNvSpPr txBox="1">
            <a:spLocks/>
          </p:cNvSpPr>
          <p:nvPr userDrawn="1"/>
        </p:nvSpPr>
        <p:spPr>
          <a:xfrm>
            <a:off x="3553777" y="6294503"/>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100" kern="1200">
                <a:solidFill>
                  <a:schemeClr val="accent4"/>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60B21AB-6393-4F0F-B9EE-6626A7728ADF}" type="slidenum">
              <a:rPr lang="en-US" smtClean="0">
                <a:latin typeface="+mn-lt"/>
              </a:rPr>
              <a:pPr/>
              <a:t>‹#›</a:t>
            </a:fld>
            <a:endParaRPr lang="en-US" dirty="0">
              <a:latin typeface="+mn-lt"/>
            </a:endParaRPr>
          </a:p>
        </p:txBody>
      </p:sp>
      <p:pic>
        <p:nvPicPr>
          <p:cNvPr id="7" name="Graphic 6">
            <a:extLst>
              <a:ext uri="{FF2B5EF4-FFF2-40B4-BE49-F238E27FC236}">
                <a16:creationId xmlns:a16="http://schemas.microsoft.com/office/drawing/2014/main" id="{AD65EE46-69FE-472B-8871-73F8B8F5F62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0995" y="6336030"/>
            <a:ext cx="171450" cy="171450"/>
          </a:xfrm>
          <a:prstGeom prst="rect">
            <a:avLst/>
          </a:prstGeom>
        </p:spPr>
      </p:pic>
      <p:sp>
        <p:nvSpPr>
          <p:cNvPr id="8" name="TextBox 7">
            <a:extLst>
              <a:ext uri="{FF2B5EF4-FFF2-40B4-BE49-F238E27FC236}">
                <a16:creationId xmlns:a16="http://schemas.microsoft.com/office/drawing/2014/main" id="{729D8C9C-F3D4-4E80-B947-F7A58F958455}"/>
              </a:ext>
            </a:extLst>
          </p:cNvPr>
          <p:cNvSpPr txBox="1"/>
          <p:nvPr userDrawn="1"/>
        </p:nvSpPr>
        <p:spPr>
          <a:xfrm>
            <a:off x="512445" y="6313959"/>
            <a:ext cx="938077" cy="230832"/>
          </a:xfrm>
          <a:prstGeom prst="rect">
            <a:avLst/>
          </a:prstGeom>
          <a:noFill/>
        </p:spPr>
        <p:txBody>
          <a:bodyPr wrap="none" rtlCol="0">
            <a:spAutoFit/>
          </a:bodyPr>
          <a:lstStyle/>
          <a:p>
            <a:r>
              <a:rPr lang="en-US" sz="900" dirty="0">
                <a:solidFill>
                  <a:schemeClr val="accent4"/>
                </a:solidFill>
                <a:latin typeface="+mn-lt"/>
                <a:cs typeface="Arial" panose="020B0604020202020204" pitchFamily="34" charset="0"/>
              </a:rPr>
              <a:t>sinaichicago.org</a:t>
            </a:r>
          </a:p>
        </p:txBody>
      </p:sp>
      <p:pic>
        <p:nvPicPr>
          <p:cNvPr id="9" name="Graphic 8">
            <a:extLst>
              <a:ext uri="{FF2B5EF4-FFF2-40B4-BE49-F238E27FC236}">
                <a16:creationId xmlns:a16="http://schemas.microsoft.com/office/drawing/2014/main" id="{34B79EFC-34E2-40B3-986A-A47640EC6D47}"/>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469505" y="6330315"/>
            <a:ext cx="1333500" cy="238125"/>
          </a:xfrm>
          <a:prstGeom prst="rect">
            <a:avLst/>
          </a:prstGeom>
        </p:spPr>
      </p:pic>
      <p:cxnSp>
        <p:nvCxnSpPr>
          <p:cNvPr id="10" name="Straight Connector 9">
            <a:extLst>
              <a:ext uri="{FF2B5EF4-FFF2-40B4-BE49-F238E27FC236}">
                <a16:creationId xmlns:a16="http://schemas.microsoft.com/office/drawing/2014/main" id="{118EDF6F-1083-4BB6-AE2B-7D2A910D0E46}"/>
              </a:ext>
            </a:extLst>
          </p:cNvPr>
          <p:cNvCxnSpPr>
            <a:cxnSpLocks/>
          </p:cNvCxnSpPr>
          <p:nvPr userDrawn="1"/>
        </p:nvCxnSpPr>
        <p:spPr>
          <a:xfrm>
            <a:off x="340995" y="6055995"/>
            <a:ext cx="4231005" cy="0"/>
          </a:xfrm>
          <a:prstGeom prst="line">
            <a:avLst/>
          </a:prstGeom>
          <a:ln w="12700">
            <a:solidFill>
              <a:srgbClr val="5769B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52706901-9625-49F4-9E1B-84A77E40F213}"/>
              </a:ext>
            </a:extLst>
          </p:cNvPr>
          <p:cNvCxnSpPr>
            <a:cxnSpLocks/>
          </p:cNvCxnSpPr>
          <p:nvPr userDrawn="1"/>
        </p:nvCxnSpPr>
        <p:spPr>
          <a:xfrm>
            <a:off x="4582477" y="6055995"/>
            <a:ext cx="4220528" cy="0"/>
          </a:xfrm>
          <a:prstGeom prst="line">
            <a:avLst/>
          </a:prstGeom>
          <a:ln w="12700">
            <a:solidFill>
              <a:srgbClr val="ABB4BC"/>
            </a:solidFill>
          </a:ln>
        </p:spPr>
        <p:style>
          <a:lnRef idx="1">
            <a:schemeClr val="accent1"/>
          </a:lnRef>
          <a:fillRef idx="0">
            <a:schemeClr val="accent1"/>
          </a:fillRef>
          <a:effectRef idx="0">
            <a:schemeClr val="accent1"/>
          </a:effectRef>
          <a:fontRef idx="minor">
            <a:schemeClr val="tx1"/>
          </a:fontRef>
        </p:style>
      </p:cxnSp>
      <p:sp>
        <p:nvSpPr>
          <p:cNvPr id="12" name="Title 1">
            <a:extLst>
              <a:ext uri="{FF2B5EF4-FFF2-40B4-BE49-F238E27FC236}">
                <a16:creationId xmlns:a16="http://schemas.microsoft.com/office/drawing/2014/main" id="{CBEC36D2-A367-433E-89C8-39698F0E7A3E}"/>
              </a:ext>
            </a:extLst>
          </p:cNvPr>
          <p:cNvSpPr>
            <a:spLocks noGrp="1"/>
          </p:cNvSpPr>
          <p:nvPr>
            <p:ph type="title" hasCustomPrompt="1"/>
          </p:nvPr>
        </p:nvSpPr>
        <p:spPr>
          <a:xfrm>
            <a:off x="628650" y="365126"/>
            <a:ext cx="7886700" cy="511529"/>
          </a:xfrm>
          <a:prstGeom prst="rect">
            <a:avLst/>
          </a:prstGeom>
        </p:spPr>
        <p:txBody>
          <a:bodyPr>
            <a:normAutofit/>
          </a:bodyPr>
          <a:lstStyle>
            <a:lvl1pPr>
              <a:defRPr sz="3200" b="1">
                <a:solidFill>
                  <a:schemeClr val="tx1"/>
                </a:solidFill>
                <a:latin typeface="+mj-lt"/>
                <a:cs typeface="Arial" panose="020B0604020202020204" pitchFamily="34" charset="0"/>
              </a:defRPr>
            </a:lvl1pPr>
          </a:lstStyle>
          <a:p>
            <a:r>
              <a:rPr lang="en-US" dirty="0"/>
              <a:t>CLICK TO EDIT MASTER TITLE STYLE</a:t>
            </a:r>
          </a:p>
        </p:txBody>
      </p:sp>
      <p:sp>
        <p:nvSpPr>
          <p:cNvPr id="13" name="Subtitle 2">
            <a:extLst>
              <a:ext uri="{FF2B5EF4-FFF2-40B4-BE49-F238E27FC236}">
                <a16:creationId xmlns:a16="http://schemas.microsoft.com/office/drawing/2014/main" id="{C4F8375E-BA1D-4E7B-88BD-19543F393E43}"/>
              </a:ext>
            </a:extLst>
          </p:cNvPr>
          <p:cNvSpPr>
            <a:spLocks noGrp="1"/>
          </p:cNvSpPr>
          <p:nvPr>
            <p:ph type="subTitle" idx="13"/>
          </p:nvPr>
        </p:nvSpPr>
        <p:spPr>
          <a:xfrm>
            <a:off x="628650" y="882986"/>
            <a:ext cx="6858000" cy="306828"/>
          </a:xfrm>
          <a:prstGeom prst="rect">
            <a:avLst/>
          </a:prstGeom>
        </p:spPr>
        <p:txBody>
          <a:bodyPr>
            <a:normAutofit/>
          </a:bodyPr>
          <a:lstStyle>
            <a:lvl1pPr marL="0" indent="0" algn="l">
              <a:buNone/>
              <a:defRPr sz="1600">
                <a:solidFill>
                  <a:schemeClr val="accent2"/>
                </a:solidFill>
                <a:latin typeface="+mn-lt"/>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392275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a:extLst>
              <a:ext uri="{FF2B5EF4-FFF2-40B4-BE49-F238E27FC236}">
                <a16:creationId xmlns:a16="http://schemas.microsoft.com/office/drawing/2014/main" id="{2D42ABEC-775E-403F-8F08-A18F535AA105}"/>
              </a:ext>
            </a:extLst>
          </p:cNvPr>
          <p:cNvSpPr txBox="1">
            <a:spLocks/>
          </p:cNvSpPr>
          <p:nvPr userDrawn="1"/>
        </p:nvSpPr>
        <p:spPr>
          <a:xfrm>
            <a:off x="3553777" y="6294503"/>
            <a:ext cx="2057400" cy="365125"/>
          </a:xfrm>
          <a:prstGeom prst="rect">
            <a:avLst/>
          </a:prstGeom>
        </p:spPr>
        <p:txBody>
          <a:bodyPr vert="horz" lIns="91440" tIns="45720" rIns="91440" bIns="45720" rtlCol="0" anchor="ctr"/>
          <a:lstStyle>
            <a:defPPr>
              <a:defRPr lang="en-US"/>
            </a:defPPr>
            <a:lvl1pPr marL="0" algn="ctr" defTabSz="457200" rtl="0" eaLnBrk="1" latinLnBrk="0" hangingPunct="1">
              <a:defRPr sz="1100" kern="1200">
                <a:solidFill>
                  <a:schemeClr val="accent4"/>
                </a:solidFill>
                <a:latin typeface="Arial" panose="020B0604020202020204" pitchFamily="34" charset="0"/>
                <a:ea typeface="+mn-ea"/>
                <a:cs typeface="Arial" panose="020B060402020202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160B21AB-6393-4F0F-B9EE-6626A7728ADF}" type="slidenum">
              <a:rPr lang="en-US" smtClean="0">
                <a:latin typeface="+mn-lt"/>
              </a:rPr>
              <a:pPr/>
              <a:t>‹#›</a:t>
            </a:fld>
            <a:endParaRPr lang="en-US" dirty="0">
              <a:latin typeface="+mn-lt"/>
            </a:endParaRPr>
          </a:p>
        </p:txBody>
      </p:sp>
      <p:pic>
        <p:nvPicPr>
          <p:cNvPr id="6" name="Graphic 5">
            <a:extLst>
              <a:ext uri="{FF2B5EF4-FFF2-40B4-BE49-F238E27FC236}">
                <a16:creationId xmlns:a16="http://schemas.microsoft.com/office/drawing/2014/main" id="{7703CB55-7F2F-4B0A-A44F-E7381C390F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40995" y="6336030"/>
            <a:ext cx="171450" cy="171450"/>
          </a:xfrm>
          <a:prstGeom prst="rect">
            <a:avLst/>
          </a:prstGeom>
        </p:spPr>
      </p:pic>
      <p:sp>
        <p:nvSpPr>
          <p:cNvPr id="7" name="TextBox 6">
            <a:extLst>
              <a:ext uri="{FF2B5EF4-FFF2-40B4-BE49-F238E27FC236}">
                <a16:creationId xmlns:a16="http://schemas.microsoft.com/office/drawing/2014/main" id="{63DE5E99-F85E-466B-A1CC-61D4DA78DD31}"/>
              </a:ext>
            </a:extLst>
          </p:cNvPr>
          <p:cNvSpPr txBox="1"/>
          <p:nvPr userDrawn="1"/>
        </p:nvSpPr>
        <p:spPr>
          <a:xfrm>
            <a:off x="512445" y="6313959"/>
            <a:ext cx="938077" cy="230832"/>
          </a:xfrm>
          <a:prstGeom prst="rect">
            <a:avLst/>
          </a:prstGeom>
          <a:noFill/>
        </p:spPr>
        <p:txBody>
          <a:bodyPr wrap="none" rtlCol="0">
            <a:spAutoFit/>
          </a:bodyPr>
          <a:lstStyle/>
          <a:p>
            <a:r>
              <a:rPr lang="en-US" sz="900" dirty="0">
                <a:solidFill>
                  <a:schemeClr val="accent4"/>
                </a:solidFill>
                <a:latin typeface="+mn-lt"/>
                <a:cs typeface="Arial" panose="020B0604020202020204" pitchFamily="34" charset="0"/>
              </a:rPr>
              <a:t>sinaichicago.org</a:t>
            </a:r>
          </a:p>
        </p:txBody>
      </p:sp>
      <p:pic>
        <p:nvPicPr>
          <p:cNvPr id="8" name="Graphic 7">
            <a:extLst>
              <a:ext uri="{FF2B5EF4-FFF2-40B4-BE49-F238E27FC236}">
                <a16:creationId xmlns:a16="http://schemas.microsoft.com/office/drawing/2014/main" id="{5785DF4D-D99F-41D0-AD21-43B89D05729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7469505" y="6330315"/>
            <a:ext cx="1333500" cy="238125"/>
          </a:xfrm>
          <a:prstGeom prst="rect">
            <a:avLst/>
          </a:prstGeom>
        </p:spPr>
      </p:pic>
      <p:cxnSp>
        <p:nvCxnSpPr>
          <p:cNvPr id="9" name="Straight Connector 8">
            <a:extLst>
              <a:ext uri="{FF2B5EF4-FFF2-40B4-BE49-F238E27FC236}">
                <a16:creationId xmlns:a16="http://schemas.microsoft.com/office/drawing/2014/main" id="{ED96D67B-7890-468F-A2D1-CE2B9F2E537F}"/>
              </a:ext>
            </a:extLst>
          </p:cNvPr>
          <p:cNvCxnSpPr>
            <a:cxnSpLocks/>
          </p:cNvCxnSpPr>
          <p:nvPr userDrawn="1"/>
        </p:nvCxnSpPr>
        <p:spPr>
          <a:xfrm>
            <a:off x="340995" y="6055995"/>
            <a:ext cx="4231005" cy="0"/>
          </a:xfrm>
          <a:prstGeom prst="line">
            <a:avLst/>
          </a:prstGeom>
          <a:ln w="12700">
            <a:solidFill>
              <a:srgbClr val="5769B1"/>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F8C64774-75D7-44C8-85D1-F82CECF01B8A}"/>
              </a:ext>
            </a:extLst>
          </p:cNvPr>
          <p:cNvCxnSpPr>
            <a:cxnSpLocks/>
          </p:cNvCxnSpPr>
          <p:nvPr userDrawn="1"/>
        </p:nvCxnSpPr>
        <p:spPr>
          <a:xfrm>
            <a:off x="4582477" y="6055995"/>
            <a:ext cx="4220528" cy="0"/>
          </a:xfrm>
          <a:prstGeom prst="line">
            <a:avLst/>
          </a:prstGeom>
          <a:ln w="12700">
            <a:solidFill>
              <a:srgbClr val="ABB4B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8559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412529"/>
      </p:ext>
    </p:extLst>
  </p:cSld>
  <p:clrMap bg1="lt1" tx1="dk1" bg2="lt2" tx2="dk2" accent1="accent1" accent2="accent2" accent3="accent3" accent4="accent4" accent5="accent5" accent6="accent6" hlink="hlink" folHlink="folHlink"/>
  <p:sldLayoutIdLst>
    <p:sldLayoutId id="2147483661" r:id="rId1"/>
    <p:sldLayoutId id="2147483674" r:id="rId2"/>
    <p:sldLayoutId id="2147483672" r:id="rId3"/>
    <p:sldLayoutId id="2147483662" r:id="rId4"/>
    <p:sldLayoutId id="2147483676" r:id="rId5"/>
    <p:sldLayoutId id="2147483664" r:id="rId6"/>
    <p:sldLayoutId id="2147483665" r:id="rId7"/>
    <p:sldLayoutId id="2147483666" r:id="rId8"/>
    <p:sldLayoutId id="2147483667" r:id="rId9"/>
    <p:sldLayoutId id="2147483668" r:id="rId10"/>
    <p:sldLayoutId id="2147483669" r:id="rId11"/>
    <p:sldLayoutId id="2147483670" r:id="rId12"/>
    <p:sldLayoutId id="2147483671" r:id="rId13"/>
    <p:sldLayoutId id="2147483673" r:id="rId14"/>
    <p:sldLayoutId id="2147483675" r:id="rId15"/>
    <p:sldLayoutId id="2147483677" r:id="rId16"/>
    <p:sldLayoutId id="2147483678" r:id="rId17"/>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mailto:ilchwa2018@gmail.com"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4" Type="http://schemas.openxmlformats.org/officeDocument/2006/relationships/hyperlink" Target="https://ilchwanetwork.wordpress.com/ilchwa-membership"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4.xml"/><Relationship Id="rId1" Type="http://schemas.openxmlformats.org/officeDocument/2006/relationships/themeOverride" Target="../theme/themeOverride5.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28.xml"/><Relationship Id="rId2" Type="http://schemas.openxmlformats.org/officeDocument/2006/relationships/slideLayout" Target="../slideLayouts/slideLayout4.xml"/><Relationship Id="rId1" Type="http://schemas.openxmlformats.org/officeDocument/2006/relationships/themeOverride" Target="../theme/themeOverride6.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3" Type="http://schemas.openxmlformats.org/officeDocument/2006/relationships/hyperlink" Target="mailto:ayankelev@hmprg.org" TargetMode="External"/><Relationship Id="rId2" Type="http://schemas.openxmlformats.org/officeDocument/2006/relationships/hyperlink" Target="mailto:ilchwa2018@gmail.com" TargetMode="External"/><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chlpi.org/wp-content/uploads/2022/07/Illinois-Community-Health-Worker-Roundtables-Spanish8779.pdf" TargetMode="External"/><Relationship Id="rId2" Type="http://schemas.openxmlformats.org/officeDocument/2006/relationships/hyperlink" Target="https://chlpi.org/wp-content/uploads/2022/07/Illinois-Community-Health-Worker-Roundtables.pdf"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3"/>
          </p:nvPr>
        </p:nvSpPr>
        <p:spPr>
          <a:xfrm>
            <a:off x="1007267" y="4858438"/>
            <a:ext cx="6858000" cy="1567762"/>
          </a:xfrm>
        </p:spPr>
        <p:txBody>
          <a:bodyPr>
            <a:normAutofit fontScale="92500"/>
          </a:bodyPr>
          <a:lstStyle/>
          <a:p>
            <a:r>
              <a:rPr lang="en-US" sz="2900" b="1" dirty="0">
                <a:latin typeface="+mj-lt"/>
              </a:rPr>
              <a:t>Sinai Urban Health Institute</a:t>
            </a:r>
          </a:p>
          <a:p>
            <a:r>
              <a:rPr lang="en-US" sz="2900" b="1" dirty="0">
                <a:latin typeface="+mj-lt"/>
              </a:rPr>
              <a:t>Health &amp; Medicine Policy Research Group</a:t>
            </a:r>
          </a:p>
          <a:p>
            <a:r>
              <a:rPr lang="en-US" sz="2900" b="1" dirty="0">
                <a:latin typeface="+mj-lt"/>
              </a:rPr>
              <a:t>Illinois Community Health Workers Association</a:t>
            </a:r>
          </a:p>
        </p:txBody>
      </p:sp>
      <p:sp>
        <p:nvSpPr>
          <p:cNvPr id="3" name="Title 2"/>
          <p:cNvSpPr>
            <a:spLocks noGrp="1"/>
          </p:cNvSpPr>
          <p:nvPr>
            <p:ph type="title"/>
          </p:nvPr>
        </p:nvSpPr>
        <p:spPr>
          <a:xfrm>
            <a:off x="1007267" y="3175001"/>
            <a:ext cx="7660215" cy="952499"/>
          </a:xfrm>
        </p:spPr>
        <p:txBody>
          <a:bodyPr/>
          <a:lstStyle/>
          <a:p>
            <a:r>
              <a:rPr lang="en-US" b="1" dirty="0"/>
              <a:t>The State of CHW Employment and Funding in Cook County</a:t>
            </a:r>
          </a:p>
        </p:txBody>
      </p:sp>
    </p:spTree>
    <p:extLst>
      <p:ext uri="{BB962C8B-B14F-4D97-AF65-F5344CB8AC3E}">
        <p14:creationId xmlns:p14="http://schemas.microsoft.com/office/powerpoint/2010/main" val="1379031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1FA8AE-751F-4F1F-AA73-F8ADA6A14368}"/>
              </a:ext>
            </a:extLst>
          </p:cNvPr>
          <p:cNvSpPr>
            <a:spLocks noGrp="1"/>
          </p:cNvSpPr>
          <p:nvPr>
            <p:ph sz="half" idx="1"/>
          </p:nvPr>
        </p:nvSpPr>
        <p:spPr/>
        <p:txBody>
          <a:bodyPr/>
          <a:lstStyle/>
          <a:p>
            <a:r>
              <a:rPr lang="en-US" sz="2000" dirty="0"/>
              <a:t>Challenges</a:t>
            </a:r>
          </a:p>
          <a:p>
            <a:pPr lvl="1"/>
            <a:r>
              <a:rPr lang="en-US" sz="2000" dirty="0"/>
              <a:t>Sustainable funding</a:t>
            </a:r>
          </a:p>
          <a:p>
            <a:pPr lvl="1"/>
            <a:r>
              <a:rPr lang="en-US" sz="2000" dirty="0"/>
              <a:t>Lack of identity and CHW integration</a:t>
            </a:r>
          </a:p>
          <a:p>
            <a:r>
              <a:rPr lang="en-US" sz="2000" dirty="0"/>
              <a:t>Increased interest across the state in growing and sustaining the CHW workforce:</a:t>
            </a:r>
          </a:p>
          <a:p>
            <a:pPr lvl="1"/>
            <a:r>
              <a:rPr lang="en-US" sz="2000" dirty="0"/>
              <a:t>HRSA training grants</a:t>
            </a:r>
          </a:p>
          <a:p>
            <a:pPr lvl="1"/>
            <a:r>
              <a:rPr lang="en-US" sz="2000" dirty="0"/>
              <a:t>Health transformation grants</a:t>
            </a:r>
          </a:p>
          <a:p>
            <a:pPr lvl="1"/>
            <a:r>
              <a:rPr lang="en-US" sz="2000" dirty="0"/>
              <a:t>CDPH – Community Health Response Corps</a:t>
            </a:r>
          </a:p>
          <a:p>
            <a:pPr lvl="1"/>
            <a:r>
              <a:rPr lang="en-US" sz="2000" dirty="0"/>
              <a:t>CCDPH – Building Health Communities CHW strategy</a:t>
            </a:r>
          </a:p>
          <a:p>
            <a:endParaRPr lang="en-US" sz="2000" dirty="0"/>
          </a:p>
          <a:p>
            <a:pPr lvl="1"/>
            <a:endParaRPr lang="en-US" dirty="0"/>
          </a:p>
        </p:txBody>
      </p:sp>
      <p:sp>
        <p:nvSpPr>
          <p:cNvPr id="5" name="Content Placeholder 4">
            <a:extLst>
              <a:ext uri="{FF2B5EF4-FFF2-40B4-BE49-F238E27FC236}">
                <a16:creationId xmlns:a16="http://schemas.microsoft.com/office/drawing/2014/main" id="{7FE349AA-9FC2-42BF-B735-3224550C7EAE}"/>
              </a:ext>
            </a:extLst>
          </p:cNvPr>
          <p:cNvSpPr>
            <a:spLocks noGrp="1"/>
          </p:cNvSpPr>
          <p:nvPr>
            <p:ph sz="half" idx="2"/>
          </p:nvPr>
        </p:nvSpPr>
        <p:spPr/>
        <p:txBody>
          <a:bodyPr/>
          <a:lstStyle/>
          <a:p>
            <a:r>
              <a:rPr lang="en-US" sz="2000" dirty="0"/>
              <a:t>IDPH-Illinois CHW Review Board</a:t>
            </a:r>
          </a:p>
          <a:p>
            <a:pPr lvl="1"/>
            <a:r>
              <a:rPr lang="en-US" sz="2000" dirty="0"/>
              <a:t>Appointed membership</a:t>
            </a:r>
          </a:p>
          <a:p>
            <a:pPr lvl="1"/>
            <a:r>
              <a:rPr lang="en-US" sz="2000" dirty="0"/>
              <a:t>Meetings</a:t>
            </a:r>
          </a:p>
          <a:p>
            <a:r>
              <a:rPr lang="en-US" sz="2000" dirty="0"/>
              <a:t>What you can do:</a:t>
            </a:r>
          </a:p>
          <a:p>
            <a:pPr lvl="1"/>
            <a:r>
              <a:rPr lang="en-US" sz="2000" dirty="0"/>
              <a:t>Advocacy sign-on letter</a:t>
            </a:r>
          </a:p>
        </p:txBody>
      </p:sp>
      <p:sp>
        <p:nvSpPr>
          <p:cNvPr id="2" name="Title 1">
            <a:extLst>
              <a:ext uri="{FF2B5EF4-FFF2-40B4-BE49-F238E27FC236}">
                <a16:creationId xmlns:a16="http://schemas.microsoft.com/office/drawing/2014/main" id="{BB17CFBF-531E-4AC0-967A-8BDF47AC1627}"/>
              </a:ext>
            </a:extLst>
          </p:cNvPr>
          <p:cNvSpPr>
            <a:spLocks noGrp="1"/>
          </p:cNvSpPr>
          <p:nvPr>
            <p:ph type="title"/>
          </p:nvPr>
        </p:nvSpPr>
        <p:spPr/>
        <p:txBody>
          <a:bodyPr>
            <a:normAutofit fontScale="90000"/>
          </a:bodyPr>
          <a:lstStyle/>
          <a:p>
            <a:r>
              <a:rPr lang="en-US" dirty="0"/>
              <a:t>Current State of CHWs in Illinois</a:t>
            </a:r>
          </a:p>
        </p:txBody>
      </p:sp>
    </p:spTree>
    <p:extLst>
      <p:ext uri="{BB962C8B-B14F-4D97-AF65-F5344CB8AC3E}">
        <p14:creationId xmlns:p14="http://schemas.microsoft.com/office/powerpoint/2010/main" val="374854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2AAFD959-A436-4319-AFF0-9E5DE567A9C7}"/>
              </a:ext>
            </a:extLst>
          </p:cNvPr>
          <p:cNvSpPr>
            <a:spLocks noGrp="1"/>
          </p:cNvSpPr>
          <p:nvPr>
            <p:ph sz="half" idx="1"/>
          </p:nvPr>
        </p:nvSpPr>
        <p:spPr>
          <a:prstGeom prst="rect">
            <a:avLst/>
          </a:prstGeom>
        </p:spPr>
        <p:txBody>
          <a:bodyPr/>
          <a:lstStyle/>
          <a:p>
            <a:pPr marL="0" indent="0">
              <a:buNone/>
            </a:pPr>
            <a:r>
              <a:rPr lang="en-US" sz="2900" b="1" dirty="0">
                <a:latin typeface="+mj-lt"/>
              </a:rPr>
              <a:t>Save the Date</a:t>
            </a:r>
          </a:p>
          <a:p>
            <a:pPr marL="0" indent="0">
              <a:buNone/>
            </a:pPr>
            <a:endParaRPr lang="en-US" sz="2000" dirty="0"/>
          </a:p>
          <a:p>
            <a:pPr marL="0" indent="0">
              <a:buNone/>
            </a:pPr>
            <a:r>
              <a:rPr lang="en-US" sz="2000" dirty="0"/>
              <a:t>ILCHWA’s 1</a:t>
            </a:r>
            <a:r>
              <a:rPr lang="en-US" sz="2000" baseline="30000" dirty="0"/>
              <a:t>st</a:t>
            </a:r>
            <a:r>
              <a:rPr lang="en-US" sz="2000" dirty="0"/>
              <a:t> Annual Summit</a:t>
            </a:r>
          </a:p>
          <a:p>
            <a:r>
              <a:rPr lang="en-US" sz="2000" dirty="0"/>
              <a:t>September 15, 2023, 9am to 3pm Arturo Velasquez Institute</a:t>
            </a:r>
          </a:p>
          <a:p>
            <a:r>
              <a:rPr lang="en-US" sz="2000" dirty="0"/>
              <a:t>September 29, 2023, 9am to 3pm University of Illinois at Urbana-Champaign</a:t>
            </a:r>
          </a:p>
        </p:txBody>
      </p:sp>
      <p:sp>
        <p:nvSpPr>
          <p:cNvPr id="12" name="Content Placeholder 11">
            <a:extLst>
              <a:ext uri="{FF2B5EF4-FFF2-40B4-BE49-F238E27FC236}">
                <a16:creationId xmlns:a16="http://schemas.microsoft.com/office/drawing/2014/main" id="{3E7AC19C-FB92-415F-B846-D190344DCA5D}"/>
              </a:ext>
            </a:extLst>
          </p:cNvPr>
          <p:cNvSpPr>
            <a:spLocks noGrp="1"/>
          </p:cNvSpPr>
          <p:nvPr>
            <p:ph sz="half" idx="2"/>
          </p:nvPr>
        </p:nvSpPr>
        <p:spPr/>
        <p:txBody>
          <a:bodyPr/>
          <a:lstStyle/>
          <a:p>
            <a:pPr marL="0" indent="0">
              <a:buNone/>
            </a:pPr>
            <a:r>
              <a:rPr lang="en-US" sz="2900" b="1" dirty="0">
                <a:latin typeface="+mj-lt"/>
              </a:rPr>
              <a:t>Stay Connected</a:t>
            </a:r>
          </a:p>
          <a:p>
            <a:pPr marL="0" indent="0">
              <a:buNone/>
            </a:pPr>
            <a:endParaRPr lang="en-US" sz="2000" b="1" dirty="0">
              <a:latin typeface="+mj-lt"/>
            </a:endParaRPr>
          </a:p>
          <a:p>
            <a:pPr marL="0" indent="0">
              <a:buNone/>
            </a:pPr>
            <a:r>
              <a:rPr lang="en-US" sz="2000" dirty="0"/>
              <a:t>Get involved with ILCHWA:</a:t>
            </a:r>
          </a:p>
          <a:p>
            <a:r>
              <a:rPr lang="en-US" sz="2000" dirty="0"/>
              <a:t>Email: </a:t>
            </a:r>
            <a:r>
              <a:rPr lang="en-US" sz="2000" dirty="0">
                <a:hlinkClick r:id="rId3"/>
              </a:rPr>
              <a:t>ilchwa2018@gmail.com</a:t>
            </a:r>
            <a:endParaRPr lang="en-US" sz="2000" dirty="0"/>
          </a:p>
          <a:p>
            <a:r>
              <a:rPr lang="en-US" sz="2000" dirty="0"/>
              <a:t>Website and membership information: </a:t>
            </a:r>
            <a:r>
              <a:rPr lang="en-US" sz="2000" u="sng" dirty="0">
                <a:solidFill>
                  <a:schemeClr val="tx1">
                    <a:alpha val="80000"/>
                  </a:schemeClr>
                </a:solidFill>
                <a:hlinkClick r:id="rId4"/>
              </a:rPr>
              <a:t>https://ilchwanetwork.wordpress.com/ilchwa-membership</a:t>
            </a:r>
            <a:endParaRPr lang="en-US" sz="2000" u="sng" dirty="0">
              <a:solidFill>
                <a:schemeClr val="tx1">
                  <a:alpha val="80000"/>
                </a:schemeClr>
              </a:solidFill>
            </a:endParaRPr>
          </a:p>
          <a:p>
            <a:pPr marL="0" indent="0">
              <a:buNone/>
            </a:pPr>
            <a:endParaRPr lang="en-US" sz="2000" b="1" dirty="0">
              <a:latin typeface="+mj-lt"/>
            </a:endParaRPr>
          </a:p>
          <a:p>
            <a:pPr marL="0" indent="0">
              <a:buNone/>
            </a:pPr>
            <a:endParaRPr lang="en-US" sz="2000" b="1" dirty="0">
              <a:latin typeface="+mj-lt"/>
            </a:endParaRPr>
          </a:p>
        </p:txBody>
      </p:sp>
    </p:spTree>
    <p:extLst>
      <p:ext uri="{BB962C8B-B14F-4D97-AF65-F5344CB8AC3E}">
        <p14:creationId xmlns:p14="http://schemas.microsoft.com/office/powerpoint/2010/main" val="21072879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a:t>Community Health Worker Common Indicator Employer Survey</a:t>
            </a:r>
            <a:br>
              <a:rPr lang="en-US" b="1" dirty="0"/>
            </a:br>
            <a:br>
              <a:rPr lang="en-US" b="1" dirty="0"/>
            </a:br>
            <a:r>
              <a:rPr lang="en-US" sz="2200" b="1" dirty="0"/>
              <a:t>Sinai Urban Health Institute</a:t>
            </a:r>
          </a:p>
        </p:txBody>
      </p:sp>
    </p:spTree>
    <p:extLst>
      <p:ext uri="{BB962C8B-B14F-4D97-AF65-F5344CB8AC3E}">
        <p14:creationId xmlns:p14="http://schemas.microsoft.com/office/powerpoint/2010/main" val="383292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Background</a:t>
            </a:r>
          </a:p>
        </p:txBody>
      </p:sp>
      <p:sp>
        <p:nvSpPr>
          <p:cNvPr id="3" name="Content Placeholder 2"/>
          <p:cNvSpPr>
            <a:spLocks noGrp="1"/>
          </p:cNvSpPr>
          <p:nvPr>
            <p:ph idx="1"/>
          </p:nvPr>
        </p:nvSpPr>
        <p:spPr/>
        <p:txBody>
          <a:bodyPr/>
          <a:lstStyle/>
          <a:p>
            <a:r>
              <a:rPr lang="en-US" sz="2000" dirty="0"/>
              <a:t>First Community Health Worker Common Indicator Employer (CHW-CI) survey conducted in Illinois</a:t>
            </a:r>
          </a:p>
          <a:p>
            <a:pPr marL="0" indent="0">
              <a:buNone/>
            </a:pPr>
            <a:endParaRPr lang="en-US" sz="2000" dirty="0"/>
          </a:p>
          <a:p>
            <a:r>
              <a:rPr lang="en-US" sz="2000" dirty="0"/>
              <a:t>Funding and support from:</a:t>
            </a:r>
          </a:p>
          <a:p>
            <a:pPr lvl="1"/>
            <a:r>
              <a:rPr lang="en-US" sz="2000" dirty="0"/>
              <a:t>National Association of Chronic Disease Directors</a:t>
            </a:r>
          </a:p>
          <a:p>
            <a:pPr lvl="1"/>
            <a:r>
              <a:rPr lang="en-US" sz="2000" dirty="0"/>
              <a:t>CHW Common Indicators project leadership team</a:t>
            </a:r>
          </a:p>
          <a:p>
            <a:pPr lvl="1"/>
            <a:r>
              <a:rPr lang="en-US" sz="2000" dirty="0"/>
              <a:t>Lloyd A. Fry Foundation</a:t>
            </a: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spTree>
    <p:extLst>
      <p:ext uri="{BB962C8B-B14F-4D97-AF65-F5344CB8AC3E}">
        <p14:creationId xmlns:p14="http://schemas.microsoft.com/office/powerpoint/2010/main" val="641011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511529"/>
          </a:xfrm>
        </p:spPr>
        <p:txBody>
          <a:bodyPr>
            <a:normAutofit fontScale="90000"/>
          </a:bodyPr>
          <a:lstStyle/>
          <a:p>
            <a:r>
              <a:rPr lang="en-US" dirty="0"/>
              <a:t>CHW-CI Survey Team</a:t>
            </a:r>
          </a:p>
        </p:txBody>
      </p:sp>
      <p:sp>
        <p:nvSpPr>
          <p:cNvPr id="3" name="Content Placeholder 2"/>
          <p:cNvSpPr>
            <a:spLocks noGrp="1"/>
          </p:cNvSpPr>
          <p:nvPr>
            <p:ph idx="1"/>
          </p:nvPr>
        </p:nvSpPr>
        <p:spPr/>
        <p:txBody>
          <a:bodyPr/>
          <a:lstStyle/>
          <a:p>
            <a:pPr marL="0" indent="0">
              <a:buNone/>
            </a:pPr>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2600" dirty="0"/>
          </a:p>
          <a:p>
            <a:endParaRPr lang="en-US" sz="2600" dirty="0"/>
          </a:p>
        </p:txBody>
      </p:sp>
      <p:pic>
        <p:nvPicPr>
          <p:cNvPr id="6" name="Picture 5">
            <a:extLst>
              <a:ext uri="{FF2B5EF4-FFF2-40B4-BE49-F238E27FC236}">
                <a16:creationId xmlns:a16="http://schemas.microsoft.com/office/drawing/2014/main" id="{DA6761C0-1575-4982-A838-8A3F9094FABD}"/>
              </a:ext>
            </a:extLst>
          </p:cNvPr>
          <p:cNvPicPr>
            <a:picLocks noChangeAspect="1"/>
          </p:cNvPicPr>
          <p:nvPr/>
        </p:nvPicPr>
        <p:blipFill>
          <a:blip r:embed="rId3"/>
          <a:stretch>
            <a:fillRect/>
          </a:stretch>
        </p:blipFill>
        <p:spPr>
          <a:xfrm>
            <a:off x="1028702" y="1966275"/>
            <a:ext cx="2004234" cy="883997"/>
          </a:xfrm>
          <a:prstGeom prst="rect">
            <a:avLst/>
          </a:prstGeom>
        </p:spPr>
      </p:pic>
      <p:pic>
        <p:nvPicPr>
          <p:cNvPr id="12" name="Picture 11">
            <a:extLst>
              <a:ext uri="{FF2B5EF4-FFF2-40B4-BE49-F238E27FC236}">
                <a16:creationId xmlns:a16="http://schemas.microsoft.com/office/drawing/2014/main" id="{F5CB38FB-BC06-4D3A-A408-70745915A8A4}"/>
              </a:ext>
            </a:extLst>
          </p:cNvPr>
          <p:cNvPicPr>
            <a:picLocks noChangeAspect="1"/>
          </p:cNvPicPr>
          <p:nvPr/>
        </p:nvPicPr>
        <p:blipFill>
          <a:blip r:embed="rId4"/>
          <a:stretch>
            <a:fillRect/>
          </a:stretch>
        </p:blipFill>
        <p:spPr>
          <a:xfrm>
            <a:off x="3548909" y="1989137"/>
            <a:ext cx="2225233" cy="861135"/>
          </a:xfrm>
          <a:prstGeom prst="rect">
            <a:avLst/>
          </a:prstGeom>
        </p:spPr>
      </p:pic>
      <p:pic>
        <p:nvPicPr>
          <p:cNvPr id="14" name="Picture 13">
            <a:extLst>
              <a:ext uri="{FF2B5EF4-FFF2-40B4-BE49-F238E27FC236}">
                <a16:creationId xmlns:a16="http://schemas.microsoft.com/office/drawing/2014/main" id="{E97C5485-18E4-43B4-AB00-21E16FA369CF}"/>
              </a:ext>
            </a:extLst>
          </p:cNvPr>
          <p:cNvPicPr>
            <a:picLocks noChangeAspect="1"/>
          </p:cNvPicPr>
          <p:nvPr/>
        </p:nvPicPr>
        <p:blipFill>
          <a:blip r:embed="rId5"/>
          <a:stretch>
            <a:fillRect/>
          </a:stretch>
        </p:blipFill>
        <p:spPr>
          <a:xfrm>
            <a:off x="6311380" y="1825624"/>
            <a:ext cx="1272650" cy="1386960"/>
          </a:xfrm>
          <a:prstGeom prst="rect">
            <a:avLst/>
          </a:prstGeom>
        </p:spPr>
      </p:pic>
      <p:pic>
        <p:nvPicPr>
          <p:cNvPr id="16" name="Picture 15">
            <a:extLst>
              <a:ext uri="{FF2B5EF4-FFF2-40B4-BE49-F238E27FC236}">
                <a16:creationId xmlns:a16="http://schemas.microsoft.com/office/drawing/2014/main" id="{04233EA4-7042-482D-ACDF-039D7D6BE680}"/>
              </a:ext>
            </a:extLst>
          </p:cNvPr>
          <p:cNvPicPr>
            <a:picLocks noChangeAspect="1"/>
          </p:cNvPicPr>
          <p:nvPr/>
        </p:nvPicPr>
        <p:blipFill>
          <a:blip r:embed="rId6"/>
          <a:stretch>
            <a:fillRect/>
          </a:stretch>
        </p:blipFill>
        <p:spPr>
          <a:xfrm>
            <a:off x="1880468" y="3352352"/>
            <a:ext cx="1767993" cy="1310754"/>
          </a:xfrm>
          <a:prstGeom prst="rect">
            <a:avLst/>
          </a:prstGeom>
        </p:spPr>
      </p:pic>
      <p:pic>
        <p:nvPicPr>
          <p:cNvPr id="18" name="Picture 17">
            <a:extLst>
              <a:ext uri="{FF2B5EF4-FFF2-40B4-BE49-F238E27FC236}">
                <a16:creationId xmlns:a16="http://schemas.microsoft.com/office/drawing/2014/main" id="{E576972F-4329-4C9B-9B10-ADC4F61DB30F}"/>
              </a:ext>
            </a:extLst>
          </p:cNvPr>
          <p:cNvPicPr>
            <a:picLocks noChangeAspect="1"/>
          </p:cNvPicPr>
          <p:nvPr/>
        </p:nvPicPr>
        <p:blipFill>
          <a:blip r:embed="rId7"/>
          <a:stretch>
            <a:fillRect/>
          </a:stretch>
        </p:blipFill>
        <p:spPr>
          <a:xfrm>
            <a:off x="4231521" y="3622601"/>
            <a:ext cx="4159718" cy="862524"/>
          </a:xfrm>
          <a:prstGeom prst="rect">
            <a:avLst/>
          </a:prstGeom>
        </p:spPr>
      </p:pic>
    </p:spTree>
    <p:extLst>
      <p:ext uri="{BB962C8B-B14F-4D97-AF65-F5344CB8AC3E}">
        <p14:creationId xmlns:p14="http://schemas.microsoft.com/office/powerpoint/2010/main" val="3896785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Methods</a:t>
            </a:r>
          </a:p>
        </p:txBody>
      </p:sp>
      <p:sp>
        <p:nvSpPr>
          <p:cNvPr id="3" name="Content Placeholder 2"/>
          <p:cNvSpPr>
            <a:spLocks noGrp="1"/>
          </p:cNvSpPr>
          <p:nvPr>
            <p:ph idx="1"/>
          </p:nvPr>
        </p:nvSpPr>
        <p:spPr/>
        <p:txBody>
          <a:bodyPr/>
          <a:lstStyle/>
          <a:p>
            <a:r>
              <a:rPr lang="en-US" sz="2000" dirty="0">
                <a:solidFill>
                  <a:srgbClr val="000000"/>
                </a:solidFill>
              </a:rPr>
              <a:t>Administered to </a:t>
            </a:r>
            <a:r>
              <a:rPr lang="en-US" sz="2000" u="none" strike="noStrike" baseline="0" dirty="0">
                <a:solidFill>
                  <a:srgbClr val="000000"/>
                </a:solidFill>
              </a:rPr>
              <a:t>organizations that employ or work with community health workers (CHWs) in Illinois</a:t>
            </a:r>
          </a:p>
          <a:p>
            <a:endParaRPr lang="en-US" sz="2000" dirty="0">
              <a:solidFill>
                <a:srgbClr val="000000"/>
              </a:solidFill>
            </a:endParaRPr>
          </a:p>
          <a:p>
            <a:r>
              <a:rPr lang="en-US" sz="2000" dirty="0">
                <a:solidFill>
                  <a:srgbClr val="000000"/>
                </a:solidFill>
              </a:rPr>
              <a:t>Electronic REDCap survey</a:t>
            </a:r>
            <a:endParaRPr lang="en-US" sz="2000" u="none" strike="noStrike" baseline="0" dirty="0">
              <a:solidFill>
                <a:srgbClr val="000000"/>
              </a:solidFill>
            </a:endParaRPr>
          </a:p>
          <a:p>
            <a:endParaRPr lang="en-US" sz="2000" dirty="0">
              <a:solidFill>
                <a:srgbClr val="000000"/>
              </a:solidFill>
            </a:endParaRPr>
          </a:p>
          <a:p>
            <a:r>
              <a:rPr lang="en-US" sz="2000" u="none" strike="noStrike" baseline="0" dirty="0">
                <a:solidFill>
                  <a:srgbClr val="000000"/>
                </a:solidFill>
              </a:rPr>
              <a:t>English and Spanish</a:t>
            </a:r>
          </a:p>
          <a:p>
            <a:endParaRPr lang="en-US" sz="2000" dirty="0">
              <a:solidFill>
                <a:srgbClr val="000000"/>
              </a:solidFill>
            </a:endParaRPr>
          </a:p>
          <a:p>
            <a:r>
              <a:rPr lang="en-US" sz="2000" u="none" strike="noStrike" baseline="0" dirty="0">
                <a:solidFill>
                  <a:srgbClr val="000000"/>
                </a:solidFill>
              </a:rPr>
              <a:t>October – December 2022</a:t>
            </a:r>
          </a:p>
          <a:p>
            <a:endParaRPr lang="en-US" sz="2400" dirty="0">
              <a:solidFill>
                <a:srgbClr val="000000"/>
              </a:solidFill>
            </a:endParaRP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spTree>
    <p:extLst>
      <p:ext uri="{BB962C8B-B14F-4D97-AF65-F5344CB8AC3E}">
        <p14:creationId xmlns:p14="http://schemas.microsoft.com/office/powerpoint/2010/main" val="3008243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Strengths and Limitations</a:t>
            </a:r>
          </a:p>
        </p:txBody>
      </p:sp>
      <p:sp>
        <p:nvSpPr>
          <p:cNvPr id="3" name="Content Placeholder 2"/>
          <p:cNvSpPr>
            <a:spLocks noGrp="1"/>
          </p:cNvSpPr>
          <p:nvPr>
            <p:ph idx="1"/>
          </p:nvPr>
        </p:nvSpPr>
        <p:spPr/>
        <p:txBody>
          <a:bodyPr/>
          <a:lstStyle/>
          <a:p>
            <a:r>
              <a:rPr lang="en-US" sz="2000" dirty="0">
                <a:ea typeface="+mj-ea"/>
              </a:rPr>
              <a:t>What these data tell us</a:t>
            </a:r>
          </a:p>
          <a:p>
            <a:pPr lvl="1"/>
            <a:r>
              <a:rPr lang="en-US" sz="2000" dirty="0">
                <a:ea typeface="+mj-ea"/>
              </a:rPr>
              <a:t>Confirm assumptions about landscape and funding for CHW positions in Illinois</a:t>
            </a:r>
          </a:p>
          <a:p>
            <a:pPr lvl="1"/>
            <a:r>
              <a:rPr lang="en-US" sz="2000" dirty="0">
                <a:ea typeface="+mj-ea"/>
              </a:rPr>
              <a:t>Provide information to compare Illinois to other states</a:t>
            </a:r>
          </a:p>
          <a:p>
            <a:pPr marL="0" indent="0">
              <a:buNone/>
            </a:pPr>
            <a:endParaRPr lang="en-US" sz="2000" dirty="0">
              <a:ea typeface="+mj-ea"/>
            </a:endParaRPr>
          </a:p>
          <a:p>
            <a:r>
              <a:rPr lang="en-US" sz="2000" dirty="0">
                <a:ea typeface="+mj-ea"/>
              </a:rPr>
              <a:t>What these data don’t tell us</a:t>
            </a:r>
          </a:p>
          <a:p>
            <a:pPr lvl="1"/>
            <a:r>
              <a:rPr lang="en-US" sz="2000" dirty="0">
                <a:ea typeface="+mj-ea"/>
              </a:rPr>
              <a:t>What proportion of CHW programs in Cook County are represented in these data</a:t>
            </a:r>
          </a:p>
          <a:p>
            <a:pPr lvl="1"/>
            <a:r>
              <a:rPr lang="en-US" sz="2000" dirty="0">
                <a:ea typeface="+mj-ea"/>
              </a:rPr>
              <a:t>Progress or change over time</a:t>
            </a: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spTree>
    <p:extLst>
      <p:ext uri="{BB962C8B-B14F-4D97-AF65-F5344CB8AC3E}">
        <p14:creationId xmlns:p14="http://schemas.microsoft.com/office/powerpoint/2010/main" val="1807257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900" b="1" dirty="0"/>
              <a:t>Results from Cook County, Illinois</a:t>
            </a:r>
          </a:p>
        </p:txBody>
      </p:sp>
    </p:spTree>
    <p:extLst>
      <p:ext uri="{BB962C8B-B14F-4D97-AF65-F5344CB8AC3E}">
        <p14:creationId xmlns:p14="http://schemas.microsoft.com/office/powerpoint/2010/main" val="3907493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Respondents</a:t>
            </a:r>
          </a:p>
        </p:txBody>
      </p:sp>
      <p:sp>
        <p:nvSpPr>
          <p:cNvPr id="3" name="Content Placeholder 2"/>
          <p:cNvSpPr>
            <a:spLocks noGrp="1"/>
          </p:cNvSpPr>
          <p:nvPr>
            <p:ph idx="1"/>
          </p:nvPr>
        </p:nvSpPr>
        <p:spPr/>
        <p:txBody>
          <a:bodyPr/>
          <a:lstStyle/>
          <a:p>
            <a:r>
              <a:rPr lang="en-US" sz="2000" u="none" strike="noStrike" baseline="0" dirty="0">
                <a:solidFill>
                  <a:srgbClr val="000000"/>
                </a:solidFill>
                <a:ea typeface="+mj-ea"/>
              </a:rPr>
              <a:t>61 organizations</a:t>
            </a:r>
          </a:p>
          <a:p>
            <a:pPr lvl="1"/>
            <a:r>
              <a:rPr lang="en-US" sz="2000" dirty="0">
                <a:solidFill>
                  <a:srgbClr val="000000"/>
                </a:solidFill>
                <a:ea typeface="+mj-ea"/>
              </a:rPr>
              <a:t>46 complete responses</a:t>
            </a:r>
          </a:p>
          <a:p>
            <a:pPr lvl="1"/>
            <a:r>
              <a:rPr lang="en-US" sz="2000" u="none" strike="noStrike" baseline="0" dirty="0">
                <a:solidFill>
                  <a:srgbClr val="000000"/>
                </a:solidFill>
                <a:ea typeface="+mj-ea"/>
              </a:rPr>
              <a:t>15 partial responses</a:t>
            </a:r>
            <a:br>
              <a:rPr lang="en-US" sz="2000" u="none" strike="noStrike" baseline="0" dirty="0">
                <a:solidFill>
                  <a:srgbClr val="000000"/>
                </a:solidFill>
                <a:ea typeface="+mj-ea"/>
              </a:rPr>
            </a:br>
            <a:endParaRPr lang="en-US" sz="2000" dirty="0">
              <a:solidFill>
                <a:srgbClr val="000000"/>
              </a:solidFill>
              <a:ea typeface="+mj-ea"/>
            </a:endParaRPr>
          </a:p>
          <a:p>
            <a:r>
              <a:rPr lang="en-US" sz="2000" dirty="0">
                <a:solidFill>
                  <a:srgbClr val="000000"/>
                </a:solidFill>
                <a:ea typeface="+mj-ea"/>
              </a:rPr>
              <a:t>R</a:t>
            </a:r>
            <a:r>
              <a:rPr lang="en-US" sz="2000" u="none" strike="noStrike" baseline="0" dirty="0">
                <a:solidFill>
                  <a:srgbClr val="000000"/>
                </a:solidFill>
                <a:ea typeface="+mj-ea"/>
              </a:rPr>
              <a:t>espondents reported their organization both:</a:t>
            </a:r>
            <a:endParaRPr lang="en-US" sz="2000" dirty="0">
              <a:solidFill>
                <a:srgbClr val="000000"/>
              </a:solidFill>
              <a:ea typeface="+mj-ea"/>
            </a:endParaRPr>
          </a:p>
          <a:p>
            <a:pPr lvl="1"/>
            <a:r>
              <a:rPr lang="en-US" sz="2000" u="none" strike="noStrike" baseline="0" dirty="0">
                <a:solidFill>
                  <a:srgbClr val="000000"/>
                </a:solidFill>
                <a:ea typeface="+mj-ea"/>
              </a:rPr>
              <a:t>Employs CHWs</a:t>
            </a:r>
          </a:p>
          <a:p>
            <a:pPr lvl="1"/>
            <a:r>
              <a:rPr lang="en-US" sz="2000" dirty="0">
                <a:solidFill>
                  <a:srgbClr val="000000"/>
                </a:solidFill>
                <a:ea typeface="+mj-ea"/>
              </a:rPr>
              <a:t>S</a:t>
            </a:r>
            <a:r>
              <a:rPr lang="en-US" sz="2000" u="none" strike="noStrike" baseline="0" dirty="0">
                <a:solidFill>
                  <a:srgbClr val="000000"/>
                </a:solidFill>
                <a:ea typeface="+mj-ea"/>
              </a:rPr>
              <a:t>erves Cook County</a:t>
            </a:r>
            <a:endParaRPr lang="en-US" sz="2000" dirty="0">
              <a:solidFill>
                <a:srgbClr val="000000"/>
              </a:solidFill>
              <a:ea typeface="+mj-ea"/>
            </a:endParaRPr>
          </a:p>
          <a:p>
            <a:endParaRPr lang="en-US" sz="2400" dirty="0">
              <a:solidFill>
                <a:srgbClr val="000000"/>
              </a:solidFill>
              <a:ea typeface="+mj-ea"/>
            </a:endParaRP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spTree>
    <p:extLst>
      <p:ext uri="{BB962C8B-B14F-4D97-AF65-F5344CB8AC3E}">
        <p14:creationId xmlns:p14="http://schemas.microsoft.com/office/powerpoint/2010/main" val="42893938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Types of Organizations</a:t>
            </a:r>
          </a:p>
        </p:txBody>
      </p:sp>
      <p:sp>
        <p:nvSpPr>
          <p:cNvPr id="3" name="Content Placeholder 2"/>
          <p:cNvSpPr>
            <a:spLocks noGrp="1"/>
          </p:cNvSpPr>
          <p:nvPr>
            <p:ph idx="1"/>
          </p:nvPr>
        </p:nvSpPr>
        <p:spPr/>
        <p:txBody>
          <a:bodyPr/>
          <a:lstStyle/>
          <a:p>
            <a:endParaRPr lang="en-US" sz="2400" dirty="0">
              <a:solidFill>
                <a:srgbClr val="000000"/>
              </a:solidFill>
              <a:ea typeface="+mj-ea"/>
            </a:endParaRP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graphicFrame>
        <p:nvGraphicFramePr>
          <p:cNvPr id="7" name="Chart 6">
            <a:extLst>
              <a:ext uri="{FF2B5EF4-FFF2-40B4-BE49-F238E27FC236}">
                <a16:creationId xmlns:a16="http://schemas.microsoft.com/office/drawing/2014/main" id="{7CFD9E21-FF54-416C-90AE-FD77C34EBEAE}"/>
              </a:ext>
            </a:extLst>
          </p:cNvPr>
          <p:cNvGraphicFramePr/>
          <p:nvPr>
            <p:extLst>
              <p:ext uri="{D42A27DB-BD31-4B8C-83A1-F6EECF244321}">
                <p14:modId xmlns:p14="http://schemas.microsoft.com/office/powerpoint/2010/main" val="4113301904"/>
              </p:ext>
            </p:extLst>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4789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45E86-3A03-426F-A587-AD9CCDE2AE96}"/>
              </a:ext>
            </a:extLst>
          </p:cNvPr>
          <p:cNvSpPr>
            <a:spLocks noGrp="1"/>
          </p:cNvSpPr>
          <p:nvPr>
            <p:ph type="ctrTitle"/>
          </p:nvPr>
        </p:nvSpPr>
        <p:spPr/>
        <p:txBody>
          <a:bodyPr>
            <a:normAutofit fontScale="90000"/>
          </a:bodyPr>
          <a:lstStyle/>
          <a:p>
            <a:r>
              <a:rPr lang="en-US" b="1" dirty="0"/>
              <a:t>Welcome</a:t>
            </a:r>
            <a:br>
              <a:rPr lang="en-US" dirty="0"/>
            </a:br>
            <a:br>
              <a:rPr lang="en-US" sz="2200" b="1" dirty="0"/>
            </a:br>
            <a:r>
              <a:rPr lang="en-US" sz="2200" b="1" dirty="0"/>
              <a:t>Helen Margellos-</a:t>
            </a:r>
            <a:r>
              <a:rPr lang="en-US" sz="2200" b="1" dirty="0" err="1"/>
              <a:t>Anast</a:t>
            </a:r>
            <a:r>
              <a:rPr lang="en-US" sz="2200" b="1" dirty="0"/>
              <a:t>, MPH</a:t>
            </a:r>
            <a:br>
              <a:rPr lang="en-US" sz="2200" b="1" dirty="0"/>
            </a:br>
            <a:r>
              <a:rPr lang="en-US" sz="2200" b="1" dirty="0"/>
              <a:t>President, Sinai Urban Health Institute</a:t>
            </a:r>
          </a:p>
        </p:txBody>
      </p:sp>
    </p:spTree>
    <p:extLst>
      <p:ext uri="{BB962C8B-B14F-4D97-AF65-F5344CB8AC3E}">
        <p14:creationId xmlns:p14="http://schemas.microsoft.com/office/powerpoint/2010/main" val="27272684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CHW Titles</a:t>
            </a:r>
          </a:p>
        </p:txBody>
      </p:sp>
      <p:sp>
        <p:nvSpPr>
          <p:cNvPr id="3" name="Content Placeholder 2"/>
          <p:cNvSpPr>
            <a:spLocks noGrp="1"/>
          </p:cNvSpPr>
          <p:nvPr>
            <p:ph idx="1"/>
          </p:nvPr>
        </p:nvSpPr>
        <p:spPr>
          <a:xfrm>
            <a:off x="713710" y="1351139"/>
            <a:ext cx="7886700" cy="3975773"/>
          </a:xfrm>
        </p:spPr>
        <p:txBody>
          <a:bodyPr/>
          <a:lstStyle/>
          <a:p>
            <a:endParaRPr lang="en-US" sz="2400" dirty="0">
              <a:solidFill>
                <a:srgbClr val="000000"/>
              </a:solidFill>
              <a:ea typeface="+mj-ea"/>
            </a:endParaRP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graphicFrame>
        <p:nvGraphicFramePr>
          <p:cNvPr id="7" name="Chart 6">
            <a:extLst>
              <a:ext uri="{FF2B5EF4-FFF2-40B4-BE49-F238E27FC236}">
                <a16:creationId xmlns:a16="http://schemas.microsoft.com/office/drawing/2014/main" id="{7CFD9E21-FF54-416C-90AE-FD77C34EBEAE}"/>
              </a:ext>
            </a:extLst>
          </p:cNvPr>
          <p:cNvGraphicFramePr/>
          <p:nvPr>
            <p:extLst>
              <p:ext uri="{D42A27DB-BD31-4B8C-83A1-F6EECF244321}">
                <p14:modId xmlns:p14="http://schemas.microsoft.com/office/powerpoint/2010/main" val="2512753893"/>
              </p:ext>
            </p:extLst>
          </p:nvPr>
        </p:nvGraphicFramePr>
        <p:xfrm>
          <a:off x="1524000" y="1189814"/>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A2050875-A931-4B14-BE3F-55B7B4ABBAD3}"/>
              </a:ext>
            </a:extLst>
          </p:cNvPr>
          <p:cNvSpPr txBox="1"/>
          <p:nvPr/>
        </p:nvSpPr>
        <p:spPr>
          <a:xfrm>
            <a:off x="675831" y="5119882"/>
            <a:ext cx="7962457" cy="954107"/>
          </a:xfrm>
          <a:prstGeom prst="rect">
            <a:avLst/>
          </a:prstGeom>
          <a:noFill/>
        </p:spPr>
        <p:txBody>
          <a:bodyPr wrap="square" rtlCol="0">
            <a:spAutoFit/>
          </a:bodyPr>
          <a:lstStyle/>
          <a:p>
            <a:r>
              <a:rPr lang="en-US" sz="1400" dirty="0"/>
              <a:t>Additional titles: Lifestyle Coach, Community Educator, Community Advocate, Public Health Ambassador, Community Health Outreach Worker, Community Health Promotor, Peer Health Navigator, Peer Support Specialist, Working with children &amp; families in the childcare center, Patient &amp; Communications Coordinator, Food Allergy Educator, AmeriCorps Member Position</a:t>
            </a:r>
          </a:p>
        </p:txBody>
      </p:sp>
    </p:spTree>
    <p:extLst>
      <p:ext uri="{BB962C8B-B14F-4D97-AF65-F5344CB8AC3E}">
        <p14:creationId xmlns:p14="http://schemas.microsoft.com/office/powerpoint/2010/main" val="5456215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900" b="1" dirty="0"/>
              <a:t>CHW Earnings and Benefits</a:t>
            </a:r>
          </a:p>
        </p:txBody>
      </p:sp>
    </p:spTree>
    <p:extLst>
      <p:ext uri="{BB962C8B-B14F-4D97-AF65-F5344CB8AC3E}">
        <p14:creationId xmlns:p14="http://schemas.microsoft.com/office/powerpoint/2010/main" val="1098877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CHW Earnings – Hourly Rates</a:t>
            </a:r>
          </a:p>
        </p:txBody>
      </p:sp>
      <p:sp>
        <p:nvSpPr>
          <p:cNvPr id="3" name="Content Placeholder 2"/>
          <p:cNvSpPr>
            <a:spLocks noGrp="1"/>
          </p:cNvSpPr>
          <p:nvPr>
            <p:ph idx="1"/>
          </p:nvPr>
        </p:nvSpPr>
        <p:spPr/>
        <p:txBody>
          <a:bodyPr/>
          <a:lstStyle/>
          <a:p>
            <a:r>
              <a:rPr lang="en-US" sz="2000" dirty="0">
                <a:solidFill>
                  <a:srgbClr val="000000"/>
                </a:solidFill>
                <a:ea typeface="+mj-ea"/>
              </a:rPr>
              <a:t>Full-time CHWs</a:t>
            </a:r>
          </a:p>
          <a:p>
            <a:pPr lvl="1"/>
            <a:r>
              <a:rPr lang="en-US" sz="2000" dirty="0">
                <a:solidFill>
                  <a:srgbClr val="000000"/>
                </a:solidFill>
                <a:ea typeface="+mj-ea"/>
              </a:rPr>
              <a:t>Range: $17.00 - $36.36</a:t>
            </a:r>
          </a:p>
          <a:p>
            <a:pPr lvl="1"/>
            <a:r>
              <a:rPr lang="en-US" sz="2000" u="none" strike="noStrike" baseline="0" dirty="0">
                <a:solidFill>
                  <a:srgbClr val="000000"/>
                </a:solidFill>
                <a:ea typeface="+mj-ea"/>
              </a:rPr>
              <a:t>Average: $22.42</a:t>
            </a:r>
            <a:br>
              <a:rPr lang="en-US" sz="2000" u="none" strike="noStrike" baseline="0" dirty="0">
                <a:solidFill>
                  <a:srgbClr val="000000"/>
                </a:solidFill>
                <a:ea typeface="+mj-ea"/>
              </a:rPr>
            </a:br>
            <a:endParaRPr lang="en-US" sz="2000" dirty="0">
              <a:solidFill>
                <a:srgbClr val="000000"/>
              </a:solidFill>
              <a:ea typeface="+mj-ea"/>
            </a:endParaRPr>
          </a:p>
          <a:p>
            <a:r>
              <a:rPr lang="en-US" sz="2000" dirty="0">
                <a:solidFill>
                  <a:srgbClr val="000000"/>
                </a:solidFill>
                <a:ea typeface="+mj-ea"/>
              </a:rPr>
              <a:t>Part-time CHWs</a:t>
            </a:r>
          </a:p>
          <a:p>
            <a:pPr lvl="1"/>
            <a:r>
              <a:rPr lang="en-US" sz="2000" dirty="0">
                <a:solidFill>
                  <a:srgbClr val="000000"/>
                </a:solidFill>
                <a:ea typeface="+mj-ea"/>
              </a:rPr>
              <a:t>Range: $16.00 - $35.00</a:t>
            </a:r>
          </a:p>
          <a:p>
            <a:pPr lvl="1"/>
            <a:r>
              <a:rPr lang="en-US" sz="2000" dirty="0">
                <a:solidFill>
                  <a:srgbClr val="000000"/>
                </a:solidFill>
                <a:ea typeface="+mj-ea"/>
              </a:rPr>
              <a:t>Average: $22.27</a:t>
            </a:r>
            <a:endParaRPr lang="en-US" sz="20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spTree>
    <p:extLst>
      <p:ext uri="{BB962C8B-B14F-4D97-AF65-F5344CB8AC3E}">
        <p14:creationId xmlns:p14="http://schemas.microsoft.com/office/powerpoint/2010/main" val="59847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CHW Earnings – Annual Earnings</a:t>
            </a:r>
          </a:p>
        </p:txBody>
      </p:sp>
      <p:sp>
        <p:nvSpPr>
          <p:cNvPr id="3" name="Content Placeholder 2"/>
          <p:cNvSpPr>
            <a:spLocks noGrp="1"/>
          </p:cNvSpPr>
          <p:nvPr>
            <p:ph idx="1"/>
          </p:nvPr>
        </p:nvSpPr>
        <p:spPr/>
        <p:txBody>
          <a:bodyPr/>
          <a:lstStyle/>
          <a:p>
            <a:r>
              <a:rPr lang="en-US" sz="2000" dirty="0">
                <a:solidFill>
                  <a:srgbClr val="000000"/>
                </a:solidFill>
                <a:ea typeface="+mj-ea"/>
              </a:rPr>
              <a:t>Full-time CHWs</a:t>
            </a:r>
          </a:p>
          <a:p>
            <a:pPr lvl="1"/>
            <a:r>
              <a:rPr lang="en-US" sz="2000" dirty="0">
                <a:solidFill>
                  <a:srgbClr val="000000"/>
                </a:solidFill>
                <a:ea typeface="+mj-ea"/>
              </a:rPr>
              <a:t>Range: $35,000 - $59,550</a:t>
            </a:r>
          </a:p>
          <a:p>
            <a:pPr lvl="1"/>
            <a:r>
              <a:rPr lang="en-US" sz="2000" u="none" strike="noStrike" baseline="0" dirty="0">
                <a:solidFill>
                  <a:srgbClr val="000000"/>
                </a:solidFill>
                <a:ea typeface="+mj-ea"/>
              </a:rPr>
              <a:t>Average: $</a:t>
            </a:r>
            <a:r>
              <a:rPr lang="en-US" sz="2000" dirty="0">
                <a:solidFill>
                  <a:srgbClr val="000000"/>
                </a:solidFill>
                <a:ea typeface="+mj-ea"/>
              </a:rPr>
              <a:t>42,230</a:t>
            </a:r>
            <a:br>
              <a:rPr lang="en-US" sz="2000" u="none" strike="noStrike" baseline="0" dirty="0">
                <a:solidFill>
                  <a:srgbClr val="000000"/>
                </a:solidFill>
                <a:ea typeface="+mj-ea"/>
              </a:rPr>
            </a:br>
            <a:endParaRPr lang="en-US" sz="2000" dirty="0">
              <a:solidFill>
                <a:srgbClr val="000000"/>
              </a:solidFill>
              <a:ea typeface="+mj-ea"/>
            </a:endParaRPr>
          </a:p>
          <a:p>
            <a:r>
              <a:rPr lang="en-US" sz="2000" dirty="0">
                <a:solidFill>
                  <a:srgbClr val="000000"/>
                </a:solidFill>
                <a:ea typeface="+mj-ea"/>
              </a:rPr>
              <a:t>Part-time CHWs</a:t>
            </a:r>
          </a:p>
          <a:p>
            <a:pPr lvl="1"/>
            <a:r>
              <a:rPr lang="en-US" sz="2000" dirty="0">
                <a:solidFill>
                  <a:srgbClr val="000000"/>
                </a:solidFill>
                <a:ea typeface="+mj-ea"/>
              </a:rPr>
              <a:t>Range: $20,000 - $55,000</a:t>
            </a:r>
          </a:p>
          <a:p>
            <a:pPr lvl="1"/>
            <a:r>
              <a:rPr lang="en-US" sz="2000" dirty="0">
                <a:solidFill>
                  <a:srgbClr val="000000"/>
                </a:solidFill>
                <a:ea typeface="+mj-ea"/>
              </a:rPr>
              <a:t>Average: $40,350</a:t>
            </a: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spTree>
    <p:extLst>
      <p:ext uri="{BB962C8B-B14F-4D97-AF65-F5344CB8AC3E}">
        <p14:creationId xmlns:p14="http://schemas.microsoft.com/office/powerpoint/2010/main" val="5351583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CHW Earnings – Contracted CHWs</a:t>
            </a:r>
          </a:p>
        </p:txBody>
      </p:sp>
      <p:sp>
        <p:nvSpPr>
          <p:cNvPr id="3" name="Content Placeholder 2"/>
          <p:cNvSpPr>
            <a:spLocks noGrp="1"/>
          </p:cNvSpPr>
          <p:nvPr>
            <p:ph idx="1"/>
          </p:nvPr>
        </p:nvSpPr>
        <p:spPr/>
        <p:txBody>
          <a:bodyPr/>
          <a:lstStyle/>
          <a:p>
            <a:r>
              <a:rPr lang="en-US" sz="2000" dirty="0">
                <a:solidFill>
                  <a:srgbClr val="000000"/>
                </a:solidFill>
                <a:ea typeface="+mj-ea"/>
              </a:rPr>
              <a:t>Full-time</a:t>
            </a:r>
          </a:p>
          <a:p>
            <a:pPr lvl="1"/>
            <a:r>
              <a:rPr lang="en-US" sz="2000" u="none" strike="noStrike" baseline="0" dirty="0">
                <a:solidFill>
                  <a:srgbClr val="000000"/>
                </a:solidFill>
                <a:ea typeface="+mj-ea"/>
              </a:rPr>
              <a:t>Average hourly rate: $22.89</a:t>
            </a:r>
            <a:br>
              <a:rPr lang="en-US" sz="2000" u="none" strike="noStrike" baseline="0" dirty="0">
                <a:solidFill>
                  <a:srgbClr val="000000"/>
                </a:solidFill>
                <a:ea typeface="+mj-ea"/>
              </a:rPr>
            </a:br>
            <a:endParaRPr lang="en-US" sz="2000" dirty="0">
              <a:solidFill>
                <a:srgbClr val="000000"/>
              </a:solidFill>
              <a:ea typeface="+mj-ea"/>
            </a:endParaRPr>
          </a:p>
          <a:p>
            <a:r>
              <a:rPr lang="en-US" sz="2000" dirty="0">
                <a:solidFill>
                  <a:srgbClr val="000000"/>
                </a:solidFill>
                <a:ea typeface="+mj-ea"/>
              </a:rPr>
              <a:t>Part-time</a:t>
            </a:r>
          </a:p>
          <a:p>
            <a:pPr lvl="1"/>
            <a:r>
              <a:rPr lang="en-US" sz="2000" dirty="0">
                <a:solidFill>
                  <a:srgbClr val="000000"/>
                </a:solidFill>
                <a:ea typeface="+mj-ea"/>
              </a:rPr>
              <a:t>Average hourly rate: $22.35</a:t>
            </a: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spTree>
    <p:extLst>
      <p:ext uri="{BB962C8B-B14F-4D97-AF65-F5344CB8AC3E}">
        <p14:creationId xmlns:p14="http://schemas.microsoft.com/office/powerpoint/2010/main" val="32770371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973090" cy="511529"/>
          </a:xfrm>
        </p:spPr>
        <p:txBody>
          <a:bodyPr>
            <a:normAutofit fontScale="90000"/>
          </a:bodyPr>
          <a:lstStyle/>
          <a:p>
            <a:r>
              <a:rPr lang="en-US" dirty="0"/>
              <a:t>Contracted CHWs</a:t>
            </a:r>
            <a:br>
              <a:rPr lang="en-US" dirty="0"/>
            </a:br>
            <a:endParaRPr lang="en-US" dirty="0"/>
          </a:p>
        </p:txBody>
      </p:sp>
      <p:sp>
        <p:nvSpPr>
          <p:cNvPr id="3" name="Content Placeholder 2"/>
          <p:cNvSpPr>
            <a:spLocks noGrp="1"/>
          </p:cNvSpPr>
          <p:nvPr>
            <p:ph idx="1"/>
          </p:nvPr>
        </p:nvSpPr>
        <p:spPr/>
        <p:txBody>
          <a:bodyPr/>
          <a:lstStyle/>
          <a:p>
            <a:endParaRPr lang="en-US" sz="2400" dirty="0">
              <a:solidFill>
                <a:srgbClr val="000000"/>
              </a:solidFill>
              <a:ea typeface="+mj-ea"/>
            </a:endParaRP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graphicFrame>
        <p:nvGraphicFramePr>
          <p:cNvPr id="7" name="Chart 6">
            <a:extLst>
              <a:ext uri="{FF2B5EF4-FFF2-40B4-BE49-F238E27FC236}">
                <a16:creationId xmlns:a16="http://schemas.microsoft.com/office/drawing/2014/main" id="{7CFD9E21-FF54-416C-90AE-FD77C34EBEAE}"/>
              </a:ext>
            </a:extLst>
          </p:cNvPr>
          <p:cNvGraphicFramePr/>
          <p:nvPr>
            <p:extLst>
              <p:ext uri="{D42A27DB-BD31-4B8C-83A1-F6EECF244321}">
                <p14:modId xmlns:p14="http://schemas.microsoft.com/office/powerpoint/2010/main" val="137498104"/>
              </p:ext>
            </p:extLst>
          </p:nvPr>
        </p:nvGraphicFramePr>
        <p:xfrm>
          <a:off x="361507" y="819506"/>
          <a:ext cx="8240233" cy="51555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943123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Benefits Provided to CHWs</a:t>
            </a:r>
          </a:p>
        </p:txBody>
      </p:sp>
      <p:sp>
        <p:nvSpPr>
          <p:cNvPr id="3" name="Content Placeholder 2"/>
          <p:cNvSpPr>
            <a:spLocks noGrp="1"/>
          </p:cNvSpPr>
          <p:nvPr>
            <p:ph idx="1"/>
          </p:nvPr>
        </p:nvSpPr>
        <p:spPr/>
        <p:txBody>
          <a:bodyPr/>
          <a:lstStyle/>
          <a:p>
            <a:endParaRPr lang="en-US" sz="2400" dirty="0">
              <a:solidFill>
                <a:srgbClr val="000000"/>
              </a:solidFill>
              <a:ea typeface="+mj-ea"/>
            </a:endParaRP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graphicFrame>
        <p:nvGraphicFramePr>
          <p:cNvPr id="7" name="Chart 6">
            <a:extLst>
              <a:ext uri="{FF2B5EF4-FFF2-40B4-BE49-F238E27FC236}">
                <a16:creationId xmlns:a16="http://schemas.microsoft.com/office/drawing/2014/main" id="{7CFD9E21-FF54-416C-90AE-FD77C34EBEAE}"/>
              </a:ext>
            </a:extLst>
          </p:cNvPr>
          <p:cNvGraphicFramePr/>
          <p:nvPr>
            <p:extLst>
              <p:ext uri="{D42A27DB-BD31-4B8C-83A1-F6EECF244321}">
                <p14:modId xmlns:p14="http://schemas.microsoft.com/office/powerpoint/2010/main" val="252778990"/>
              </p:ext>
            </p:extLst>
          </p:nvPr>
        </p:nvGraphicFramePr>
        <p:xfrm>
          <a:off x="372139" y="744279"/>
          <a:ext cx="8452883" cy="52307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077147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Benefits Provided to CHWs</a:t>
            </a:r>
          </a:p>
        </p:txBody>
      </p:sp>
      <p:sp>
        <p:nvSpPr>
          <p:cNvPr id="3" name="Content Placeholder 2"/>
          <p:cNvSpPr>
            <a:spLocks noGrp="1"/>
          </p:cNvSpPr>
          <p:nvPr>
            <p:ph idx="1"/>
          </p:nvPr>
        </p:nvSpPr>
        <p:spPr/>
        <p:txBody>
          <a:bodyPr/>
          <a:lstStyle/>
          <a:p>
            <a:endParaRPr lang="en-US" sz="2400" dirty="0">
              <a:solidFill>
                <a:srgbClr val="000000"/>
              </a:solidFill>
              <a:ea typeface="+mj-ea"/>
            </a:endParaRP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graphicFrame>
        <p:nvGraphicFramePr>
          <p:cNvPr id="7" name="Chart 6">
            <a:extLst>
              <a:ext uri="{FF2B5EF4-FFF2-40B4-BE49-F238E27FC236}">
                <a16:creationId xmlns:a16="http://schemas.microsoft.com/office/drawing/2014/main" id="{7CFD9E21-FF54-416C-90AE-FD77C34EBEAE}"/>
              </a:ext>
            </a:extLst>
          </p:cNvPr>
          <p:cNvGraphicFramePr/>
          <p:nvPr>
            <p:extLst>
              <p:ext uri="{D42A27DB-BD31-4B8C-83A1-F6EECF244321}">
                <p14:modId xmlns:p14="http://schemas.microsoft.com/office/powerpoint/2010/main" val="363996634"/>
              </p:ext>
            </p:extLst>
          </p:nvPr>
        </p:nvGraphicFramePr>
        <p:xfrm>
          <a:off x="425302" y="696432"/>
          <a:ext cx="8373139" cy="54651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16455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900" b="1" dirty="0"/>
              <a:t>Sustainable Funding</a:t>
            </a:r>
          </a:p>
        </p:txBody>
      </p:sp>
    </p:spTree>
    <p:extLst>
      <p:ext uri="{BB962C8B-B14F-4D97-AF65-F5344CB8AC3E}">
        <p14:creationId xmlns:p14="http://schemas.microsoft.com/office/powerpoint/2010/main" val="1235471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Sustainable Payment Mechanisms</a:t>
            </a:r>
          </a:p>
        </p:txBody>
      </p:sp>
      <p:sp>
        <p:nvSpPr>
          <p:cNvPr id="3" name="Content Placeholder 2"/>
          <p:cNvSpPr>
            <a:spLocks noGrp="1"/>
          </p:cNvSpPr>
          <p:nvPr>
            <p:ph idx="1"/>
          </p:nvPr>
        </p:nvSpPr>
        <p:spPr/>
        <p:txBody>
          <a:bodyPr/>
          <a:lstStyle/>
          <a:p>
            <a:r>
              <a:rPr lang="en-US" sz="2000" dirty="0">
                <a:solidFill>
                  <a:srgbClr val="000000"/>
                </a:solidFill>
                <a:ea typeface="+mj-ea"/>
              </a:rPr>
              <a:t>18 (64%) of 28 respondents reported that </a:t>
            </a:r>
            <a:r>
              <a:rPr lang="en-US" sz="2000" b="1" dirty="0">
                <a:solidFill>
                  <a:srgbClr val="000000"/>
                </a:solidFill>
                <a:ea typeface="+mj-ea"/>
              </a:rPr>
              <a:t>none</a:t>
            </a:r>
            <a:r>
              <a:rPr lang="en-US" sz="2000" dirty="0">
                <a:solidFill>
                  <a:srgbClr val="000000"/>
                </a:solidFill>
                <a:ea typeface="+mj-ea"/>
              </a:rPr>
              <a:t> of their funding for CHW programs comes from a “sustainable” source</a:t>
            </a:r>
          </a:p>
          <a:p>
            <a:endParaRPr lang="en-US" sz="2000" b="0" i="0" u="none" strike="noStrike" baseline="0" dirty="0">
              <a:solidFill>
                <a:srgbClr val="000000"/>
              </a:solidFill>
              <a:latin typeface="Montserrat" panose="00000500000000000000" pitchFamily="2" charset="0"/>
              <a:ea typeface="+mj-ea"/>
            </a:endParaRPr>
          </a:p>
          <a:p>
            <a:r>
              <a:rPr lang="en-US" sz="2000" dirty="0">
                <a:solidFill>
                  <a:srgbClr val="000000"/>
                </a:solidFill>
                <a:ea typeface="+mj-ea"/>
              </a:rPr>
              <a:t>5 respondents (18%) indicated that over half of their CHW program(s) are funded via “sustainable” mechanisms</a:t>
            </a:r>
            <a:endParaRPr lang="en-US" sz="20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spTree>
    <p:extLst>
      <p:ext uri="{BB962C8B-B14F-4D97-AF65-F5344CB8AC3E}">
        <p14:creationId xmlns:p14="http://schemas.microsoft.com/office/powerpoint/2010/main" val="1472708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Agenda</a:t>
            </a:r>
          </a:p>
        </p:txBody>
      </p:sp>
      <p:sp>
        <p:nvSpPr>
          <p:cNvPr id="3" name="Content Placeholder 2"/>
          <p:cNvSpPr>
            <a:spLocks noGrp="1"/>
          </p:cNvSpPr>
          <p:nvPr>
            <p:ph idx="1"/>
          </p:nvPr>
        </p:nvSpPr>
        <p:spPr/>
        <p:txBody>
          <a:bodyPr/>
          <a:lstStyle/>
          <a:p>
            <a:r>
              <a:rPr lang="en-US" sz="2000" dirty="0"/>
              <a:t>Welcome</a:t>
            </a:r>
          </a:p>
          <a:p>
            <a:pPr lvl="1"/>
            <a:r>
              <a:rPr lang="en-US" dirty="0"/>
              <a:t>Helen Margellos-</a:t>
            </a:r>
            <a:r>
              <a:rPr lang="en-US" dirty="0" err="1"/>
              <a:t>Anast</a:t>
            </a:r>
            <a:r>
              <a:rPr lang="en-US" dirty="0"/>
              <a:t>, President, SUHI</a:t>
            </a:r>
          </a:p>
          <a:p>
            <a:r>
              <a:rPr lang="en-US" sz="2000" dirty="0"/>
              <a:t>Community Health Workers and the Act: Where are we now?</a:t>
            </a:r>
          </a:p>
          <a:p>
            <a:pPr lvl="1"/>
            <a:r>
              <a:rPr lang="en-US" dirty="0"/>
              <a:t>Leticia Boughton Price, President, ILCHWA</a:t>
            </a:r>
          </a:p>
          <a:p>
            <a:r>
              <a:rPr lang="en-US" sz="2000" dirty="0"/>
              <a:t>Community Health Worker Common Indicator Employer Survey</a:t>
            </a:r>
          </a:p>
          <a:p>
            <a:pPr lvl="1"/>
            <a:r>
              <a:rPr lang="en-US" dirty="0"/>
              <a:t>Stacy Ignoffo, Executive Director, Community Health Innovations, SUHI</a:t>
            </a:r>
          </a:p>
          <a:p>
            <a:pPr lvl="1"/>
            <a:r>
              <a:rPr lang="en-US" dirty="0"/>
              <a:t>Patricia Labellarte, Senior Evaluator, SUHI</a:t>
            </a:r>
          </a:p>
          <a:p>
            <a:r>
              <a:rPr lang="en-US" sz="2000" dirty="0"/>
              <a:t>Community Health Workers: Sustainable Funding</a:t>
            </a:r>
          </a:p>
          <a:p>
            <a:pPr lvl="1"/>
            <a:r>
              <a:rPr lang="en-US" dirty="0"/>
              <a:t>Anna Yankelev, Director of Strategic Workforce Initiatives, HMPRG</a:t>
            </a:r>
          </a:p>
          <a:p>
            <a:pPr lvl="1"/>
            <a:r>
              <a:rPr lang="en-US" dirty="0"/>
              <a:t>Angela Eastlund, Senior Workforce Policy Analyst, HMPRG</a:t>
            </a:r>
          </a:p>
          <a:p>
            <a:r>
              <a:rPr lang="en-US" sz="2000" dirty="0"/>
              <a:t>Q &amp; A</a:t>
            </a:r>
          </a:p>
        </p:txBody>
      </p:sp>
    </p:spTree>
    <p:extLst>
      <p:ext uri="{BB962C8B-B14F-4D97-AF65-F5344CB8AC3E}">
        <p14:creationId xmlns:p14="http://schemas.microsoft.com/office/powerpoint/2010/main" val="39426926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Barriers and Challenges</a:t>
            </a:r>
          </a:p>
        </p:txBody>
      </p:sp>
      <p:sp>
        <p:nvSpPr>
          <p:cNvPr id="3" name="Content Placeholder 2"/>
          <p:cNvSpPr>
            <a:spLocks noGrp="1"/>
          </p:cNvSpPr>
          <p:nvPr>
            <p:ph idx="1"/>
          </p:nvPr>
        </p:nvSpPr>
        <p:spPr/>
        <p:txBody>
          <a:bodyPr/>
          <a:lstStyle/>
          <a:p>
            <a:pPr marL="0" indent="0">
              <a:buNone/>
            </a:pPr>
            <a:r>
              <a:rPr lang="en-US" sz="2000" b="0" i="1" u="none" strike="noStrike" baseline="0" dirty="0">
                <a:solidFill>
                  <a:srgbClr val="000000"/>
                </a:solidFill>
              </a:rPr>
              <a:t>"A huge number of our current CHWs are covered by grant funding as the result of the pandemic. </a:t>
            </a:r>
            <a:r>
              <a:rPr lang="en-US" sz="2000" b="1" i="1" u="none" strike="noStrike" baseline="0" dirty="0">
                <a:solidFill>
                  <a:srgbClr val="000000"/>
                </a:solidFill>
              </a:rPr>
              <a:t>We anticipate that many of these positions will go away as this funding ends</a:t>
            </a:r>
            <a:r>
              <a:rPr lang="en-US" sz="2000" b="0" i="1" u="none" strike="noStrike" baseline="0" dirty="0">
                <a:solidFill>
                  <a:srgbClr val="000000"/>
                </a:solidFill>
              </a:rPr>
              <a:t>.”</a:t>
            </a:r>
          </a:p>
          <a:p>
            <a:pPr marL="0" indent="0">
              <a:buNone/>
            </a:pPr>
            <a:endParaRPr lang="en-US" sz="2000" dirty="0">
              <a:solidFill>
                <a:srgbClr val="000000"/>
              </a:solidFill>
            </a:endParaRPr>
          </a:p>
          <a:p>
            <a:pPr marL="0" indent="0">
              <a:buNone/>
            </a:pPr>
            <a:r>
              <a:rPr lang="en-US" sz="2000" b="0" i="1" u="none" strike="noStrike" baseline="0" dirty="0">
                <a:solidFill>
                  <a:srgbClr val="000000"/>
                </a:solidFill>
              </a:rPr>
              <a:t>“We are </a:t>
            </a:r>
            <a:r>
              <a:rPr lang="en-US" sz="2000" b="1" i="1" u="none" strike="noStrike" baseline="0" dirty="0">
                <a:solidFill>
                  <a:srgbClr val="000000"/>
                </a:solidFill>
              </a:rPr>
              <a:t>entirely supported by donations</a:t>
            </a:r>
            <a:r>
              <a:rPr lang="en-US" sz="2000" b="0" i="1" u="none" strike="noStrike" baseline="0" dirty="0">
                <a:solidFill>
                  <a:srgbClr val="000000"/>
                </a:solidFill>
              </a:rPr>
              <a:t>; the "sustainable" funding types listed are not available to free clinics.” </a:t>
            </a:r>
            <a:endParaRPr lang="en-US" sz="2000" dirty="0">
              <a:solidFill>
                <a:srgbClr val="000000"/>
              </a:solidFill>
            </a:endParaRPr>
          </a:p>
          <a:p>
            <a:pPr marL="0" indent="0">
              <a:buNone/>
            </a:pPr>
            <a:endParaRPr lang="en-US" sz="2000" b="0" i="0" u="none" strike="noStrike" baseline="0" dirty="0">
              <a:solidFill>
                <a:srgbClr val="000000"/>
              </a:solidFill>
            </a:endParaRPr>
          </a:p>
          <a:p>
            <a:pPr marL="0" indent="0">
              <a:buNone/>
            </a:pPr>
            <a:r>
              <a:rPr lang="en-US" sz="2000" b="0" i="1" u="none" strike="noStrike" baseline="0" dirty="0">
                <a:solidFill>
                  <a:srgbClr val="000000"/>
                </a:solidFill>
              </a:rPr>
              <a:t>“We have diversified our funding streams through individual donations and multiyear grants. Many opportunities arose due to COVID-19 and we have been successful being awarded new grant opportunities. </a:t>
            </a:r>
            <a:r>
              <a:rPr lang="en-US" sz="2000" b="1" i="1" u="none" strike="noStrike" baseline="0" dirty="0">
                <a:solidFill>
                  <a:srgbClr val="000000"/>
                </a:solidFill>
              </a:rPr>
              <a:t>A barrier to this will be the shift in philanthropy</a:t>
            </a:r>
            <a:r>
              <a:rPr lang="en-US" sz="2000" b="0" i="1" u="none" strike="noStrike" baseline="0" dirty="0">
                <a:solidFill>
                  <a:srgbClr val="000000"/>
                </a:solidFill>
              </a:rPr>
              <a:t>.” </a:t>
            </a:r>
            <a:endParaRPr lang="en-US" sz="2000" b="0" i="0" u="none" strike="noStrike" baseline="0" dirty="0">
              <a:solidFill>
                <a:srgbClr val="000000"/>
              </a:solidFill>
            </a:endParaRPr>
          </a:p>
        </p:txBody>
      </p:sp>
    </p:spTree>
    <p:extLst>
      <p:ext uri="{BB962C8B-B14F-4D97-AF65-F5344CB8AC3E}">
        <p14:creationId xmlns:p14="http://schemas.microsoft.com/office/powerpoint/2010/main" val="953914661"/>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Barriers and Challenges</a:t>
            </a:r>
          </a:p>
        </p:txBody>
      </p:sp>
      <p:sp>
        <p:nvSpPr>
          <p:cNvPr id="3" name="Content Placeholder 2"/>
          <p:cNvSpPr>
            <a:spLocks noGrp="1"/>
          </p:cNvSpPr>
          <p:nvPr>
            <p:ph idx="1"/>
          </p:nvPr>
        </p:nvSpPr>
        <p:spPr/>
        <p:txBody>
          <a:bodyPr/>
          <a:lstStyle/>
          <a:p>
            <a:pPr marL="0" indent="0">
              <a:buNone/>
            </a:pPr>
            <a:r>
              <a:rPr lang="en-US" sz="2000" b="0" i="1" u="none" strike="noStrike" baseline="0" dirty="0">
                <a:solidFill>
                  <a:srgbClr val="000000"/>
                </a:solidFill>
              </a:rPr>
              <a:t>“Our [organization’s] </a:t>
            </a:r>
            <a:r>
              <a:rPr lang="en-US" sz="2000" b="1" i="1" u="none" strike="noStrike" baseline="0" dirty="0">
                <a:solidFill>
                  <a:srgbClr val="000000"/>
                </a:solidFill>
              </a:rPr>
              <a:t>only option is to continue applying for all grant opportunities</a:t>
            </a:r>
            <a:r>
              <a:rPr lang="en-US" sz="2000" b="0" i="1" u="none" strike="noStrike" baseline="0" dirty="0">
                <a:solidFill>
                  <a:srgbClr val="000000"/>
                </a:solidFill>
              </a:rPr>
              <a:t> that relate to CHW work, whether it be small projects or long-term programs.” </a:t>
            </a:r>
          </a:p>
          <a:p>
            <a:pPr marL="0" indent="0">
              <a:buNone/>
            </a:pPr>
            <a:endParaRPr lang="en-US" sz="2000" i="1" dirty="0">
              <a:solidFill>
                <a:srgbClr val="000000"/>
              </a:solidFill>
            </a:endParaRPr>
          </a:p>
          <a:p>
            <a:pPr marL="0" indent="0">
              <a:buNone/>
            </a:pPr>
            <a:r>
              <a:rPr lang="en-US" sz="2000" b="0" i="1" u="none" strike="noStrike" baseline="0" dirty="0">
                <a:solidFill>
                  <a:srgbClr val="000000"/>
                </a:solidFill>
              </a:rPr>
              <a:t>“We </a:t>
            </a:r>
            <a:r>
              <a:rPr lang="en-US" sz="2000" b="1" i="1" u="none" strike="noStrike" baseline="0" dirty="0">
                <a:solidFill>
                  <a:srgbClr val="000000"/>
                </a:solidFill>
              </a:rPr>
              <a:t>aren't aware of sustainable funding sources for CHW’s</a:t>
            </a:r>
            <a:r>
              <a:rPr lang="en-US" sz="2000" b="0" i="1" u="none" strike="noStrike" baseline="0" dirty="0">
                <a:solidFill>
                  <a:srgbClr val="000000"/>
                </a:solidFill>
              </a:rPr>
              <a:t> [sic]. We currently have funding from the city and that last[s] for 5 years. We will spend the remainder of those 5 years looking for sustainable funding sources. As a non-health entity, it's difficult to find funding that we qualify for.” </a:t>
            </a:r>
            <a:endParaRPr lang="en-US" sz="2000" b="0" i="0" u="none" strike="noStrike" baseline="0" dirty="0">
              <a:solidFill>
                <a:srgbClr val="000000"/>
              </a:solidFill>
            </a:endParaRPr>
          </a:p>
        </p:txBody>
      </p:sp>
    </p:spTree>
    <p:extLst>
      <p:ext uri="{BB962C8B-B14F-4D97-AF65-F5344CB8AC3E}">
        <p14:creationId xmlns:p14="http://schemas.microsoft.com/office/powerpoint/2010/main" val="479432145"/>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Progress Made</a:t>
            </a:r>
          </a:p>
        </p:txBody>
      </p:sp>
      <p:sp>
        <p:nvSpPr>
          <p:cNvPr id="3" name="Content Placeholder 2"/>
          <p:cNvSpPr>
            <a:spLocks noGrp="1"/>
          </p:cNvSpPr>
          <p:nvPr>
            <p:ph idx="1"/>
          </p:nvPr>
        </p:nvSpPr>
        <p:spPr/>
        <p:txBody>
          <a:bodyPr/>
          <a:lstStyle/>
          <a:p>
            <a:pPr marL="0" indent="0">
              <a:buNone/>
            </a:pPr>
            <a:r>
              <a:rPr lang="en-US" sz="2000" b="0" i="1" u="none" strike="noStrike" baseline="0" dirty="0"/>
              <a:t>“We are interested in exploring </a:t>
            </a:r>
            <a:r>
              <a:rPr lang="en-US" sz="2000" b="1" i="1" u="none" strike="noStrike" baseline="0" dirty="0"/>
              <a:t>alternate payment methods and MCO [Managed Care Organization] support</a:t>
            </a:r>
            <a:r>
              <a:rPr lang="en-US" sz="2000" b="0" i="1" u="none" strike="noStrike" baseline="0" dirty="0"/>
              <a:t> for this work given that so many of our patients are covered by Medicaid Managed Care.” </a:t>
            </a:r>
          </a:p>
          <a:p>
            <a:pPr marL="0" indent="0">
              <a:buNone/>
            </a:pPr>
            <a:endParaRPr lang="en-US" sz="2000" i="1" dirty="0">
              <a:solidFill>
                <a:srgbClr val="000000"/>
              </a:solidFill>
            </a:endParaRPr>
          </a:p>
          <a:p>
            <a:pPr marL="0" indent="0">
              <a:buNone/>
            </a:pPr>
            <a:r>
              <a:rPr lang="en-US" sz="2000" b="0" i="1" u="none" strike="noStrike" baseline="0" dirty="0"/>
              <a:t>“[Our organization is] look[ing] at ways to create sustainable funding through internal department supports[,] post grant funding….imbedding [sic] workflows that allow for opportunities within existing programs…leveraging partners to buildout [sic] systems that allow us to track services in efforts to </a:t>
            </a:r>
            <a:r>
              <a:rPr lang="en-US" sz="2000" b="1" i="1" u="none" strike="noStrike" baseline="0" dirty="0"/>
              <a:t>possibly bill for Z codes</a:t>
            </a:r>
            <a:r>
              <a:rPr lang="en-US" sz="2000" b="0" i="1" u="none" strike="noStrike" baseline="0" dirty="0"/>
              <a:t> down the line.” </a:t>
            </a:r>
            <a:endParaRPr lang="en-US" sz="2000" b="0" i="0" u="none" strike="noStrike" baseline="0" dirty="0">
              <a:solidFill>
                <a:srgbClr val="000000"/>
              </a:solidFill>
            </a:endParaRPr>
          </a:p>
        </p:txBody>
      </p:sp>
    </p:spTree>
    <p:extLst>
      <p:ext uri="{BB962C8B-B14F-4D97-AF65-F5344CB8AC3E}">
        <p14:creationId xmlns:p14="http://schemas.microsoft.com/office/powerpoint/2010/main" val="3316024662"/>
      </p:ext>
    </p:extLst>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Progress Made</a:t>
            </a:r>
          </a:p>
        </p:txBody>
      </p:sp>
      <p:sp>
        <p:nvSpPr>
          <p:cNvPr id="3" name="Content Placeholder 2"/>
          <p:cNvSpPr>
            <a:spLocks noGrp="1"/>
          </p:cNvSpPr>
          <p:nvPr>
            <p:ph idx="1"/>
          </p:nvPr>
        </p:nvSpPr>
        <p:spPr/>
        <p:txBody>
          <a:bodyPr/>
          <a:lstStyle/>
          <a:p>
            <a:pPr marL="0" indent="0" algn="l">
              <a:buNone/>
            </a:pPr>
            <a:r>
              <a:rPr lang="en-US" sz="2000" b="0" i="1" u="none" strike="noStrike" baseline="0" dirty="0"/>
              <a:t>“Our organization is looking at incorporating other streams of funding to aid in sustainability such as </a:t>
            </a:r>
            <a:r>
              <a:rPr lang="en-US" sz="2000" b="1" i="1" u="none" strike="noStrike" baseline="0" dirty="0"/>
              <a:t>foundations</a:t>
            </a:r>
            <a:r>
              <a:rPr lang="en-US" sz="2000" b="0" i="1" u="none" strike="noStrike" baseline="0" dirty="0"/>
              <a:t>.” </a:t>
            </a:r>
          </a:p>
          <a:p>
            <a:pPr marL="0" indent="0" algn="l">
              <a:buNone/>
            </a:pPr>
            <a:endParaRPr lang="en-US" sz="2000" b="0" i="1" u="none" strike="noStrike" baseline="0" dirty="0"/>
          </a:p>
          <a:p>
            <a:pPr marL="0" indent="0">
              <a:buNone/>
            </a:pPr>
            <a:r>
              <a:rPr lang="en-US" sz="2000" b="0" i="1" u="none" strike="noStrike" baseline="0" dirty="0"/>
              <a:t>“We have </a:t>
            </a:r>
            <a:r>
              <a:rPr lang="en-US" sz="2000" b="1" i="1" u="none" strike="noStrike" baseline="0" dirty="0"/>
              <a:t>advocated with funding sources</a:t>
            </a:r>
            <a:r>
              <a:rPr lang="en-US" sz="2000" b="0" i="1" u="none" strike="noStrike" baseline="0" dirty="0"/>
              <a:t> to include payments for non clinical care models related to SoDH [sic] [social determinants of health].” </a:t>
            </a:r>
          </a:p>
          <a:p>
            <a:pPr marL="0" indent="0" algn="l">
              <a:buNone/>
            </a:pPr>
            <a:endParaRPr lang="en-US" sz="2000" b="0" i="0" u="none" strike="noStrike" baseline="0" dirty="0">
              <a:solidFill>
                <a:srgbClr val="000000"/>
              </a:solidFill>
            </a:endParaRPr>
          </a:p>
          <a:p>
            <a:pPr marL="0" indent="0">
              <a:buNone/>
            </a:pPr>
            <a:r>
              <a:rPr lang="en-US" sz="2000" b="0" i="1" u="none" strike="noStrike" baseline="0" dirty="0"/>
              <a:t>“We have…convened a </a:t>
            </a:r>
            <a:r>
              <a:rPr lang="en-US" sz="2000" b="1" i="1" u="none" strike="noStrike" baseline="0" dirty="0"/>
              <a:t>multidisciplinary workgroup focused on contracting with payors</a:t>
            </a:r>
            <a:r>
              <a:rPr lang="en-US" sz="2000" b="0" i="1" u="none" strike="noStrike" baseline="0" dirty="0"/>
              <a:t> such as Medicaid MCOs, state Medicaid regulators, and our own ACOs [Accountable Care Organizations] to reimburse for CHW services. We hope to begin contracting in 2023, at least in initial markets.” </a:t>
            </a:r>
          </a:p>
        </p:txBody>
      </p:sp>
    </p:spTree>
    <p:extLst>
      <p:ext uri="{BB962C8B-B14F-4D97-AF65-F5344CB8AC3E}">
        <p14:creationId xmlns:p14="http://schemas.microsoft.com/office/powerpoint/2010/main" val="1382605708"/>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Successes</a:t>
            </a:r>
          </a:p>
        </p:txBody>
      </p:sp>
      <p:sp>
        <p:nvSpPr>
          <p:cNvPr id="3" name="Content Placeholder 2"/>
          <p:cNvSpPr>
            <a:spLocks noGrp="1"/>
          </p:cNvSpPr>
          <p:nvPr>
            <p:ph idx="1"/>
          </p:nvPr>
        </p:nvSpPr>
        <p:spPr/>
        <p:txBody>
          <a:bodyPr/>
          <a:lstStyle/>
          <a:p>
            <a:pPr marL="0" indent="0">
              <a:buNone/>
            </a:pPr>
            <a:r>
              <a:rPr lang="en-US" sz="2000" b="0" i="1" u="none" strike="noStrike" baseline="0" dirty="0"/>
              <a:t>“</a:t>
            </a:r>
            <a:r>
              <a:rPr lang="en-US" sz="2000" i="1" dirty="0">
                <a:solidFill>
                  <a:srgbClr val="000000"/>
                </a:solidFill>
              </a:rPr>
              <a:t>…</a:t>
            </a:r>
            <a:r>
              <a:rPr lang="en-US" sz="2000" b="0" i="1" u="none" strike="noStrike" baseline="0" dirty="0">
                <a:solidFill>
                  <a:srgbClr val="000000"/>
                </a:solidFill>
              </a:rPr>
              <a:t>[CHW salary and benefit costs at </a:t>
            </a:r>
            <a:r>
              <a:rPr lang="en-US" sz="2000" i="1" dirty="0">
                <a:solidFill>
                  <a:srgbClr val="000000"/>
                </a:solidFill>
              </a:rPr>
              <a:t>our organization </a:t>
            </a:r>
            <a:r>
              <a:rPr lang="en-US" sz="2000" b="0" i="1" u="none" strike="noStrike" baseline="0" dirty="0">
                <a:solidFill>
                  <a:srgbClr val="000000"/>
                </a:solidFill>
              </a:rPr>
              <a:t>covered by “sustainable” funding sources]…are part of a project where our </a:t>
            </a:r>
            <a:r>
              <a:rPr lang="en-US" sz="2000" b="1" i="1" u="none" strike="noStrike" baseline="0" dirty="0">
                <a:solidFill>
                  <a:srgbClr val="000000"/>
                </a:solidFill>
              </a:rPr>
              <a:t>Accountable Care Organizations fund the salary for CHWs working specifically with attributed patients</a:t>
            </a:r>
            <a:r>
              <a:rPr lang="en-US" sz="2000" b="0" i="1" u="none" strike="noStrike" baseline="0" dirty="0">
                <a:solidFill>
                  <a:srgbClr val="000000"/>
                </a:solidFill>
              </a:rPr>
              <a:t> (in our case, Dual-Eligible patients in the Medicare Shared Savings Program).”</a:t>
            </a:r>
          </a:p>
          <a:p>
            <a:pPr marL="0" indent="0">
              <a:buNone/>
            </a:pPr>
            <a:endParaRPr lang="en-US" sz="2000" i="1" dirty="0">
              <a:solidFill>
                <a:srgbClr val="000000"/>
              </a:solidFill>
            </a:endParaRPr>
          </a:p>
          <a:p>
            <a:pPr marL="0" indent="0">
              <a:buNone/>
            </a:pPr>
            <a:r>
              <a:rPr lang="en-US" sz="2000" b="0" i="1" u="none" strike="noStrike" baseline="0" dirty="0">
                <a:solidFill>
                  <a:srgbClr val="000000"/>
                </a:solidFill>
              </a:rPr>
              <a:t>“[Our organization] launched a </a:t>
            </a:r>
            <a:r>
              <a:rPr lang="en-US" sz="2000" b="1" i="1" u="none" strike="noStrike" baseline="0" dirty="0">
                <a:solidFill>
                  <a:srgbClr val="000000"/>
                </a:solidFill>
              </a:rPr>
              <a:t>remote care management team</a:t>
            </a:r>
            <a:r>
              <a:rPr lang="en-US" sz="2000" b="0" i="1" u="none" strike="noStrike" baseline="0" dirty="0">
                <a:solidFill>
                  <a:srgbClr val="000000"/>
                </a:solidFill>
              </a:rPr>
              <a:t> in March of 2021 to address the ongoing need and community burden of </a:t>
            </a:r>
            <a:r>
              <a:rPr lang="en-US" sz="2000" b="1" i="1" u="none" strike="noStrike" baseline="0" dirty="0">
                <a:solidFill>
                  <a:srgbClr val="000000"/>
                </a:solidFill>
              </a:rPr>
              <a:t>Medicare beneficiaries</a:t>
            </a:r>
            <a:r>
              <a:rPr lang="en-US" sz="2000" b="0" i="1" u="none" strike="noStrike" baseline="0" dirty="0">
                <a:solidFill>
                  <a:srgbClr val="000000"/>
                </a:solidFill>
              </a:rPr>
              <a:t> with health needs related to chronic diseases. </a:t>
            </a:r>
            <a:r>
              <a:rPr lang="en-US" sz="2000" b="1" i="1" u="none" strike="noStrike" baseline="0" dirty="0">
                <a:solidFill>
                  <a:srgbClr val="000000"/>
                </a:solidFill>
              </a:rPr>
              <a:t>Staff time spent with patients is reimbursable under the CMS Fee Schedule for CPT codes 99490 and 99439</a:t>
            </a:r>
            <a:r>
              <a:rPr lang="en-US" sz="2000" b="0" i="1" u="none" strike="noStrike" baseline="0" dirty="0">
                <a:solidFill>
                  <a:srgbClr val="000000"/>
                </a:solidFill>
              </a:rPr>
              <a:t>. This program is set to expand to include additional Medicare beneficiaries and patients with other health plans.”</a:t>
            </a:r>
          </a:p>
          <a:p>
            <a:pPr marL="0" indent="0">
              <a:buNone/>
            </a:pPr>
            <a:endParaRPr lang="en-US" sz="2400" b="0" i="1" u="none" strike="noStrike" baseline="0" dirty="0">
              <a:solidFill>
                <a:srgbClr val="000000"/>
              </a:solidFill>
            </a:endParaRPr>
          </a:p>
        </p:txBody>
      </p:sp>
    </p:spTree>
    <p:extLst>
      <p:ext uri="{BB962C8B-B14F-4D97-AF65-F5344CB8AC3E}">
        <p14:creationId xmlns:p14="http://schemas.microsoft.com/office/powerpoint/2010/main" val="3519213215"/>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Successes</a:t>
            </a:r>
          </a:p>
        </p:txBody>
      </p:sp>
      <p:sp>
        <p:nvSpPr>
          <p:cNvPr id="3" name="Content Placeholder 2"/>
          <p:cNvSpPr>
            <a:spLocks noGrp="1"/>
          </p:cNvSpPr>
          <p:nvPr>
            <p:ph idx="1"/>
          </p:nvPr>
        </p:nvSpPr>
        <p:spPr/>
        <p:txBody>
          <a:bodyPr/>
          <a:lstStyle/>
          <a:p>
            <a:pPr marL="0" indent="0">
              <a:spcBef>
                <a:spcPts val="0"/>
              </a:spcBef>
              <a:buNone/>
            </a:pPr>
            <a:endParaRPr lang="en-US" sz="1400" i="1" dirty="0">
              <a:solidFill>
                <a:srgbClr val="000000"/>
              </a:solidFill>
            </a:endParaRPr>
          </a:p>
          <a:p>
            <a:pPr marL="0" indent="0">
              <a:spcBef>
                <a:spcPts val="0"/>
              </a:spcBef>
              <a:buNone/>
            </a:pPr>
            <a:r>
              <a:rPr lang="en-US" sz="2000" b="0" i="1" u="none" strike="noStrike" baseline="0" dirty="0">
                <a:solidFill>
                  <a:srgbClr val="000000"/>
                </a:solidFill>
              </a:rPr>
              <a:t>“The 22% [of our organization’s CHW salary and benefit costs] that are listed as sustainably funded fall into the category of staff working in our </a:t>
            </a:r>
            <a:r>
              <a:rPr lang="en-US" sz="2000" b="1" i="1" u="none" strike="noStrike" baseline="0" dirty="0">
                <a:solidFill>
                  <a:srgbClr val="000000"/>
                </a:solidFill>
              </a:rPr>
              <a:t>value based care models</a:t>
            </a:r>
            <a:r>
              <a:rPr lang="en-US" sz="2000" b="0" i="1" u="none" strike="noStrike" baseline="0" dirty="0">
                <a:solidFill>
                  <a:srgbClr val="000000"/>
                </a:solidFill>
              </a:rPr>
              <a:t>. These staff are paid for through </a:t>
            </a:r>
            <a:r>
              <a:rPr lang="en-US" sz="2000" b="1" i="1" u="none" strike="noStrike" baseline="0" dirty="0">
                <a:solidFill>
                  <a:srgbClr val="000000"/>
                </a:solidFill>
              </a:rPr>
              <a:t>capitation arrangements</a:t>
            </a:r>
            <a:r>
              <a:rPr lang="en-US" sz="2000" b="0" i="1" u="none" strike="noStrike" baseline="0" dirty="0">
                <a:solidFill>
                  <a:srgbClr val="000000"/>
                </a:solidFill>
              </a:rPr>
              <a:t>. We are working towards having more of our patients under value based care, but it hasn't happened yet. The primary barrier is the way that FQHCs are paid. We hope that with the new APM [alternative payment model] that HFS [Illinois Department of Healthcare and Family Services] is proposing for 2023, we will have more success.”</a:t>
            </a:r>
          </a:p>
          <a:p>
            <a:pPr marL="0" indent="0">
              <a:buNone/>
            </a:pPr>
            <a:endParaRPr lang="en-US" sz="2000" b="0" i="1" u="none" strike="noStrike" baseline="0" dirty="0"/>
          </a:p>
        </p:txBody>
      </p:sp>
    </p:spTree>
    <p:extLst>
      <p:ext uri="{BB962C8B-B14F-4D97-AF65-F5344CB8AC3E}">
        <p14:creationId xmlns:p14="http://schemas.microsoft.com/office/powerpoint/2010/main" val="1900816167"/>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Successes</a:t>
            </a:r>
          </a:p>
        </p:txBody>
      </p:sp>
      <p:sp>
        <p:nvSpPr>
          <p:cNvPr id="3" name="Content Placeholder 2"/>
          <p:cNvSpPr>
            <a:spLocks noGrp="1"/>
          </p:cNvSpPr>
          <p:nvPr>
            <p:ph idx="1"/>
          </p:nvPr>
        </p:nvSpPr>
        <p:spPr/>
        <p:txBody>
          <a:bodyPr/>
          <a:lstStyle/>
          <a:p>
            <a:pPr marL="0" indent="0">
              <a:buNone/>
            </a:pPr>
            <a:r>
              <a:rPr lang="en-US" sz="2000" b="0" i="1" u="none" strike="noStrike" baseline="0" dirty="0">
                <a:solidFill>
                  <a:srgbClr val="000000"/>
                </a:solidFill>
              </a:rPr>
              <a:t>“Some of our [organization’s] locations…have </a:t>
            </a:r>
            <a:r>
              <a:rPr lang="en-US" sz="2000" b="1" i="1" u="none" strike="noStrike" baseline="0" dirty="0">
                <a:solidFill>
                  <a:srgbClr val="000000"/>
                </a:solidFill>
              </a:rPr>
              <a:t>private funders that are committed</a:t>
            </a:r>
            <a:r>
              <a:rPr lang="en-US" sz="2000" b="0" i="1" u="none" strike="noStrike" baseline="0" dirty="0">
                <a:solidFill>
                  <a:srgbClr val="000000"/>
                </a:solidFill>
              </a:rPr>
              <a:t> to the regions they support. Other sites [that are part of our organization] in the City of Chicago have </a:t>
            </a:r>
            <a:r>
              <a:rPr lang="en-US" sz="2000" b="1" i="1" u="none" strike="noStrike" baseline="0" dirty="0">
                <a:solidFill>
                  <a:srgbClr val="000000"/>
                </a:solidFill>
              </a:rPr>
              <a:t>government funding </a:t>
            </a:r>
            <a:r>
              <a:rPr lang="en-US" sz="2000" i="1" u="none" strike="noStrike" baseline="0" dirty="0">
                <a:solidFill>
                  <a:srgbClr val="000000"/>
                </a:solidFill>
              </a:rPr>
              <a:t>or</a:t>
            </a:r>
            <a:r>
              <a:rPr lang="en-US" sz="2000" b="1" i="1" u="none" strike="noStrike" baseline="0" dirty="0">
                <a:solidFill>
                  <a:srgbClr val="000000"/>
                </a:solidFill>
              </a:rPr>
              <a:t> general operating funds from private foundations</a:t>
            </a:r>
            <a:r>
              <a:rPr lang="en-US" sz="2000" b="0" i="1" u="none" strike="noStrike" baseline="0" dirty="0">
                <a:solidFill>
                  <a:srgbClr val="000000"/>
                </a:solidFill>
              </a:rPr>
              <a:t>.” </a:t>
            </a:r>
          </a:p>
          <a:p>
            <a:pPr marL="0" indent="0">
              <a:buNone/>
            </a:pPr>
            <a:endParaRPr lang="en-US" sz="2000" b="0" i="1" u="none" strike="noStrike" baseline="0" dirty="0">
              <a:solidFill>
                <a:srgbClr val="000000"/>
              </a:solidFill>
            </a:endParaRPr>
          </a:p>
          <a:p>
            <a:pPr marL="0" indent="0">
              <a:buNone/>
            </a:pPr>
            <a:r>
              <a:rPr lang="en-US" sz="2000" b="0" i="1" u="none" strike="noStrike" baseline="0" dirty="0">
                <a:solidFill>
                  <a:srgbClr val="000000"/>
                </a:solidFill>
              </a:rPr>
              <a:t>“Our CHWs are primarily funded by grants, with a small portion covered by </a:t>
            </a:r>
            <a:r>
              <a:rPr lang="en-US" sz="2000" b="1" i="1" u="none" strike="noStrike" baseline="0" dirty="0">
                <a:solidFill>
                  <a:srgbClr val="000000"/>
                </a:solidFill>
              </a:rPr>
              <a:t>operating dollars</a:t>
            </a:r>
            <a:r>
              <a:rPr lang="en-US" sz="2000" b="0" i="1" u="none" strike="noStrike" baseline="0" dirty="0">
                <a:solidFill>
                  <a:srgbClr val="000000"/>
                </a:solidFill>
              </a:rPr>
              <a:t>. To get more covered by operating, we engage in </a:t>
            </a:r>
            <a:r>
              <a:rPr lang="en-US" sz="2000" b="1" i="1" u="none" strike="noStrike" baseline="0" dirty="0">
                <a:solidFill>
                  <a:srgbClr val="000000"/>
                </a:solidFill>
              </a:rPr>
              <a:t>robust research evaluations to prove their value and cost savings to the organization</a:t>
            </a:r>
            <a:r>
              <a:rPr lang="en-US" sz="2000" b="0" i="1" u="none" strike="noStrike" baseline="0" dirty="0">
                <a:solidFill>
                  <a:srgbClr val="000000"/>
                </a:solidFill>
              </a:rPr>
              <a:t>.” </a:t>
            </a:r>
            <a:endParaRPr lang="en-US" sz="2000" b="0" i="1" u="none" strike="noStrike" baseline="0" dirty="0"/>
          </a:p>
        </p:txBody>
      </p:sp>
    </p:spTree>
    <p:extLst>
      <p:ext uri="{BB962C8B-B14F-4D97-AF65-F5344CB8AC3E}">
        <p14:creationId xmlns:p14="http://schemas.microsoft.com/office/powerpoint/2010/main" val="2445066920"/>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900" b="1" dirty="0"/>
              <a:t>CHW Training</a:t>
            </a:r>
          </a:p>
        </p:txBody>
      </p:sp>
    </p:spTree>
    <p:extLst>
      <p:ext uri="{BB962C8B-B14F-4D97-AF65-F5344CB8AC3E}">
        <p14:creationId xmlns:p14="http://schemas.microsoft.com/office/powerpoint/2010/main" val="35302351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Core Competency Training Requirements</a:t>
            </a:r>
          </a:p>
        </p:txBody>
      </p:sp>
      <p:sp>
        <p:nvSpPr>
          <p:cNvPr id="3" name="Content Placeholder 2"/>
          <p:cNvSpPr>
            <a:spLocks noGrp="1"/>
          </p:cNvSpPr>
          <p:nvPr>
            <p:ph idx="1"/>
          </p:nvPr>
        </p:nvSpPr>
        <p:spPr/>
        <p:txBody>
          <a:bodyPr/>
          <a:lstStyle/>
          <a:p>
            <a:endParaRPr lang="en-US" sz="2400" dirty="0">
              <a:solidFill>
                <a:srgbClr val="000000"/>
              </a:solidFill>
              <a:ea typeface="+mj-ea"/>
            </a:endParaRP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graphicFrame>
        <p:nvGraphicFramePr>
          <p:cNvPr id="7" name="Chart 6">
            <a:extLst>
              <a:ext uri="{FF2B5EF4-FFF2-40B4-BE49-F238E27FC236}">
                <a16:creationId xmlns:a16="http://schemas.microsoft.com/office/drawing/2014/main" id="{19D386AB-D67B-4AD6-8719-84538F83C083}"/>
              </a:ext>
            </a:extLst>
          </p:cNvPr>
          <p:cNvGraphicFramePr>
            <a:graphicFrameLocks noChangeAspect="1"/>
          </p:cNvGraphicFramePr>
          <p:nvPr>
            <p:extLst>
              <p:ext uri="{D42A27DB-BD31-4B8C-83A1-F6EECF244321}">
                <p14:modId xmlns:p14="http://schemas.microsoft.com/office/powerpoint/2010/main" val="2110525697"/>
              </p:ext>
            </p:extLst>
          </p:nvPr>
        </p:nvGraphicFramePr>
        <p:xfrm>
          <a:off x="1109330" y="1253295"/>
          <a:ext cx="7132320" cy="47548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01500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Support for Core Competency Training</a:t>
            </a:r>
          </a:p>
        </p:txBody>
      </p:sp>
      <p:sp>
        <p:nvSpPr>
          <p:cNvPr id="3" name="Content Placeholder 2"/>
          <p:cNvSpPr>
            <a:spLocks noGrp="1"/>
          </p:cNvSpPr>
          <p:nvPr>
            <p:ph idx="1"/>
          </p:nvPr>
        </p:nvSpPr>
        <p:spPr/>
        <p:txBody>
          <a:bodyPr/>
          <a:lstStyle/>
          <a:p>
            <a:endParaRPr lang="en-US" sz="2400" dirty="0">
              <a:solidFill>
                <a:srgbClr val="000000"/>
              </a:solidFill>
              <a:ea typeface="+mj-ea"/>
            </a:endParaRPr>
          </a:p>
          <a:p>
            <a:endParaRPr lang="en-US" sz="2400" u="none" strike="noStrike" baseline="0" dirty="0">
              <a:solidFill>
                <a:srgbClr val="000000"/>
              </a:solidFill>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endParaRPr lang="en-US" sz="1800" b="0" i="0" u="none" strike="noStrike" baseline="0" dirty="0">
              <a:solidFill>
                <a:srgbClr val="000000"/>
              </a:solidFill>
              <a:latin typeface="Montserrat" panose="00000500000000000000" pitchFamily="2" charset="0"/>
            </a:endParaRPr>
          </a:p>
          <a:p>
            <a:pPr marL="0" indent="0">
              <a:buNone/>
            </a:pPr>
            <a:endParaRPr lang="en-US" sz="1800" b="0" i="0" u="none" strike="noStrike" baseline="0" dirty="0">
              <a:solidFill>
                <a:srgbClr val="000000"/>
              </a:solidFill>
              <a:latin typeface="Montserrat" panose="00000500000000000000" pitchFamily="2" charset="0"/>
            </a:endParaRPr>
          </a:p>
        </p:txBody>
      </p:sp>
      <p:graphicFrame>
        <p:nvGraphicFramePr>
          <p:cNvPr id="7" name="Chart 6">
            <a:extLst>
              <a:ext uri="{FF2B5EF4-FFF2-40B4-BE49-F238E27FC236}">
                <a16:creationId xmlns:a16="http://schemas.microsoft.com/office/drawing/2014/main" id="{19D386AB-D67B-4AD6-8719-84538F83C083}"/>
              </a:ext>
            </a:extLst>
          </p:cNvPr>
          <p:cNvGraphicFramePr>
            <a:graphicFrameLocks noChangeAspect="1"/>
          </p:cNvGraphicFramePr>
          <p:nvPr>
            <p:extLst>
              <p:ext uri="{D42A27DB-BD31-4B8C-83A1-F6EECF244321}">
                <p14:modId xmlns:p14="http://schemas.microsoft.com/office/powerpoint/2010/main" val="1122338967"/>
              </p:ext>
            </p:extLst>
          </p:nvPr>
        </p:nvGraphicFramePr>
        <p:xfrm>
          <a:off x="354950" y="1253295"/>
          <a:ext cx="8448808" cy="47548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09052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b="1" dirty="0"/>
              <a:t>Community Health Workers and the Act: </a:t>
            </a:r>
            <a:br>
              <a:rPr lang="en-US" b="1" dirty="0"/>
            </a:br>
            <a:r>
              <a:rPr lang="en-US" b="1" dirty="0"/>
              <a:t>Where are we now?</a:t>
            </a:r>
            <a:br>
              <a:rPr lang="en-US" dirty="0"/>
            </a:br>
            <a:br>
              <a:rPr lang="en-US" dirty="0"/>
            </a:br>
            <a:r>
              <a:rPr lang="en-US" sz="2200" b="1" dirty="0"/>
              <a:t>Leticia Boughton Price, CHW, MSW</a:t>
            </a:r>
            <a:br>
              <a:rPr lang="en-US" sz="2200" b="1" dirty="0"/>
            </a:br>
            <a:r>
              <a:rPr lang="en-US" sz="2200" b="1" dirty="0"/>
              <a:t>President, Illinois CHW Association</a:t>
            </a:r>
            <a:endParaRPr lang="en-US" b="1" dirty="0"/>
          </a:p>
        </p:txBody>
      </p:sp>
      <p:pic>
        <p:nvPicPr>
          <p:cNvPr id="3" name="Picture 2" descr="logo2">
            <a:extLst>
              <a:ext uri="{FF2B5EF4-FFF2-40B4-BE49-F238E27FC236}">
                <a16:creationId xmlns:a16="http://schemas.microsoft.com/office/drawing/2014/main" id="{8918A95B-786A-4587-ADC8-410259C7D541}"/>
              </a:ext>
            </a:extLst>
          </p:cNvPr>
          <p:cNvPicPr>
            <a:picLocks noChangeAspect="1" noChangeArrowheads="1"/>
          </p:cNvPicPr>
          <p:nvPr/>
        </p:nvPicPr>
        <p:blipFill rotWithShape="1">
          <a:blip r:embed="rId2" cstate="print"/>
          <a:srcRect r="-2" b="10533"/>
          <a:stretch/>
        </p:blipFill>
        <p:spPr bwMode="auto">
          <a:xfrm>
            <a:off x="403586" y="2178120"/>
            <a:ext cx="1515902" cy="1808273"/>
          </a:xfrm>
          <a:prstGeom prst="rect">
            <a:avLst/>
          </a:prstGeom>
          <a:noFill/>
        </p:spPr>
      </p:pic>
    </p:spTree>
    <p:extLst>
      <p:ext uri="{BB962C8B-B14F-4D97-AF65-F5344CB8AC3E}">
        <p14:creationId xmlns:p14="http://schemas.microsoft.com/office/powerpoint/2010/main" val="28921905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900" b="1" dirty="0"/>
              <a:t>Accessing the Full Report</a:t>
            </a:r>
          </a:p>
        </p:txBody>
      </p:sp>
    </p:spTree>
    <p:extLst>
      <p:ext uri="{BB962C8B-B14F-4D97-AF65-F5344CB8AC3E}">
        <p14:creationId xmlns:p14="http://schemas.microsoft.com/office/powerpoint/2010/main" val="21816815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7976"/>
            <a:ext cx="7886700" cy="511529"/>
          </a:xfrm>
        </p:spPr>
        <p:txBody>
          <a:bodyPr>
            <a:normAutofit fontScale="90000"/>
          </a:bodyPr>
          <a:lstStyle/>
          <a:p>
            <a:r>
              <a:rPr lang="en-US" dirty="0"/>
              <a:t>Full Reports – Coming Soon!</a:t>
            </a:r>
          </a:p>
        </p:txBody>
      </p:sp>
      <p:sp>
        <p:nvSpPr>
          <p:cNvPr id="3" name="Content Placeholder 2"/>
          <p:cNvSpPr>
            <a:spLocks noGrp="1"/>
          </p:cNvSpPr>
          <p:nvPr>
            <p:ph idx="1"/>
          </p:nvPr>
        </p:nvSpPr>
        <p:spPr/>
        <p:txBody>
          <a:bodyPr/>
          <a:lstStyle/>
          <a:p>
            <a:r>
              <a:rPr lang="en-US" sz="2000" dirty="0">
                <a:solidFill>
                  <a:srgbClr val="000000"/>
                </a:solidFill>
                <a:ea typeface="+mj-ea"/>
              </a:rPr>
              <a:t>Reports of </a:t>
            </a:r>
            <a:r>
              <a:rPr lang="en-US" sz="2000">
                <a:solidFill>
                  <a:srgbClr val="000000"/>
                </a:solidFill>
                <a:ea typeface="+mj-ea"/>
              </a:rPr>
              <a:t>survey results </a:t>
            </a:r>
            <a:r>
              <a:rPr lang="en-US" sz="2000" dirty="0">
                <a:solidFill>
                  <a:srgbClr val="000000"/>
                </a:solidFill>
                <a:ea typeface="+mj-ea"/>
              </a:rPr>
              <a:t>from CHW employers in:</a:t>
            </a:r>
          </a:p>
          <a:p>
            <a:pPr lvl="1"/>
            <a:r>
              <a:rPr lang="en-US" sz="2000" dirty="0">
                <a:solidFill>
                  <a:srgbClr val="000000"/>
                </a:solidFill>
                <a:ea typeface="+mj-ea"/>
              </a:rPr>
              <a:t>Cook County</a:t>
            </a:r>
          </a:p>
          <a:p>
            <a:pPr lvl="1"/>
            <a:r>
              <a:rPr lang="en-US" sz="2000" dirty="0">
                <a:solidFill>
                  <a:srgbClr val="000000"/>
                </a:solidFill>
                <a:ea typeface="+mj-ea"/>
              </a:rPr>
              <a:t>Illinois</a:t>
            </a:r>
          </a:p>
          <a:p>
            <a:endParaRPr lang="en-US" sz="2000" b="0" i="0" u="none" strike="noStrike" baseline="0" dirty="0">
              <a:solidFill>
                <a:srgbClr val="000000"/>
              </a:solidFill>
              <a:ea typeface="+mj-ea"/>
            </a:endParaRPr>
          </a:p>
          <a:p>
            <a:r>
              <a:rPr lang="en-US" sz="2000" dirty="0">
                <a:solidFill>
                  <a:srgbClr val="000000"/>
                </a:solidFill>
                <a:ea typeface="+mj-ea"/>
              </a:rPr>
              <a:t>We will email instructions on how to access these reports, once they are published</a:t>
            </a:r>
            <a:endParaRPr lang="en-US" sz="2000" b="0" i="0" u="none" strike="noStrike" baseline="0" dirty="0">
              <a:solidFill>
                <a:srgbClr val="000000"/>
              </a:solidFill>
            </a:endParaRPr>
          </a:p>
          <a:p>
            <a:pPr marL="0" indent="0">
              <a:buNone/>
            </a:pPr>
            <a:endParaRPr lang="en-US" sz="1800" b="0" i="0" u="none" strike="noStrike" baseline="0" dirty="0">
              <a:solidFill>
                <a:srgbClr val="000000"/>
              </a:solidFill>
              <a:latin typeface="Montserrat" panose="00000500000000000000" pitchFamily="2" charset="0"/>
            </a:endParaRPr>
          </a:p>
        </p:txBody>
      </p:sp>
    </p:spTree>
    <p:extLst>
      <p:ext uri="{BB962C8B-B14F-4D97-AF65-F5344CB8AC3E}">
        <p14:creationId xmlns:p14="http://schemas.microsoft.com/office/powerpoint/2010/main" val="35630303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sz="2900" b="1" dirty="0"/>
              <a:t>Implications</a:t>
            </a:r>
          </a:p>
        </p:txBody>
      </p:sp>
    </p:spTree>
    <p:extLst>
      <p:ext uri="{BB962C8B-B14F-4D97-AF65-F5344CB8AC3E}">
        <p14:creationId xmlns:p14="http://schemas.microsoft.com/office/powerpoint/2010/main" val="9923061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863FF-381A-4C97-AB6D-ECA0F8F79108}"/>
              </a:ext>
            </a:extLst>
          </p:cNvPr>
          <p:cNvSpPr>
            <a:spLocks noGrp="1"/>
          </p:cNvSpPr>
          <p:nvPr>
            <p:ph type="title"/>
          </p:nvPr>
        </p:nvSpPr>
        <p:spPr/>
        <p:txBody>
          <a:bodyPr>
            <a:normAutofit fontScale="90000"/>
          </a:bodyPr>
          <a:lstStyle/>
          <a:p>
            <a:r>
              <a:rPr lang="en-US" dirty="0"/>
              <a:t>Implications of Report Findings	</a:t>
            </a:r>
          </a:p>
        </p:txBody>
      </p:sp>
      <p:sp>
        <p:nvSpPr>
          <p:cNvPr id="3" name="Content Placeholder 2">
            <a:extLst>
              <a:ext uri="{FF2B5EF4-FFF2-40B4-BE49-F238E27FC236}">
                <a16:creationId xmlns:a16="http://schemas.microsoft.com/office/drawing/2014/main" id="{11D7BC9E-ED8A-4525-BEC1-7E7BF5DF9CE5}"/>
              </a:ext>
            </a:extLst>
          </p:cNvPr>
          <p:cNvSpPr>
            <a:spLocks noGrp="1"/>
          </p:cNvSpPr>
          <p:nvPr>
            <p:ph idx="1"/>
          </p:nvPr>
        </p:nvSpPr>
        <p:spPr>
          <a:xfrm>
            <a:off x="464264" y="1351139"/>
            <a:ext cx="7886700" cy="4525679"/>
          </a:xfrm>
        </p:spPr>
        <p:txBody>
          <a:bodyPr/>
          <a:lstStyle/>
          <a:p>
            <a:pPr marR="0" lvl="0">
              <a:spcAft>
                <a:spcPts val="0"/>
              </a:spcAft>
            </a:pPr>
            <a:r>
              <a:rPr lang="en-US" sz="2000" dirty="0">
                <a:solidFill>
                  <a:srgbClr val="000000"/>
                </a:solidFill>
                <a:ea typeface="Times New Roman" panose="02020603050405020304" pitchFamily="18" charset="0"/>
                <a:cs typeface="Calibri" panose="020F0502020204030204" pitchFamily="34" charset="0"/>
              </a:rPr>
              <a:t>C</a:t>
            </a:r>
            <a:r>
              <a:rPr lang="en-US" sz="2000" dirty="0">
                <a:solidFill>
                  <a:srgbClr val="000000"/>
                </a:solidFill>
                <a:effectLst/>
                <a:ea typeface="Times New Roman" panose="02020603050405020304" pitchFamily="18" charset="0"/>
                <a:cs typeface="Calibri" panose="020F0502020204030204" pitchFamily="34" charset="0"/>
              </a:rPr>
              <a:t>ontinue to characterize the CHW landscape in Illinois and Cook County with subsequent surveys. </a:t>
            </a:r>
          </a:p>
          <a:p>
            <a:pPr lvl="1"/>
            <a:r>
              <a:rPr lang="en-US" sz="2000" dirty="0">
                <a:solidFill>
                  <a:srgbClr val="000000"/>
                </a:solidFill>
                <a:effectLst/>
                <a:ea typeface="Times New Roman" panose="02020603050405020304" pitchFamily="18" charset="0"/>
                <a:cs typeface="Calibri" panose="020F0502020204030204" pitchFamily="34" charset="0"/>
              </a:rPr>
              <a:t>CHW-focused survey launching very soon!</a:t>
            </a:r>
          </a:p>
          <a:p>
            <a:r>
              <a:rPr lang="en-US" sz="2000" dirty="0">
                <a:solidFill>
                  <a:srgbClr val="000000"/>
                </a:solidFill>
                <a:ea typeface="Times New Roman" panose="02020603050405020304" pitchFamily="18" charset="0"/>
                <a:cs typeface="Calibri" panose="020F0502020204030204" pitchFamily="34" charset="0"/>
              </a:rPr>
              <a:t>W</a:t>
            </a:r>
            <a:r>
              <a:rPr lang="en-US" sz="2000" dirty="0">
                <a:solidFill>
                  <a:srgbClr val="000000"/>
                </a:solidFill>
                <a:effectLst/>
                <a:ea typeface="Times New Roman" panose="02020603050405020304" pitchFamily="18" charset="0"/>
                <a:cs typeface="Calibri" panose="020F0502020204030204" pitchFamily="34" charset="0"/>
              </a:rPr>
              <a:t>ork towards a more standardized CHW model in terms of:</a:t>
            </a:r>
          </a:p>
          <a:p>
            <a:pPr lvl="1">
              <a:spcBef>
                <a:spcPts val="1000"/>
              </a:spcBef>
            </a:pPr>
            <a:r>
              <a:rPr lang="en-US" sz="2000" dirty="0">
                <a:solidFill>
                  <a:srgbClr val="000000"/>
                </a:solidFill>
                <a:ea typeface="Times New Roman" panose="02020603050405020304" pitchFamily="18" charset="0"/>
                <a:cs typeface="Calibri" panose="020F0502020204030204" pitchFamily="34" charset="0"/>
              </a:rPr>
              <a:t>d</a:t>
            </a:r>
            <a:r>
              <a:rPr lang="en-US" sz="2000" dirty="0">
                <a:solidFill>
                  <a:srgbClr val="000000"/>
                </a:solidFill>
                <a:effectLst/>
                <a:ea typeface="Times New Roman" panose="02020603050405020304" pitchFamily="18" charset="0"/>
                <a:cs typeface="Calibri" panose="020F0502020204030204" pitchFamily="34" charset="0"/>
              </a:rPr>
              <a:t>efinition</a:t>
            </a:r>
          </a:p>
          <a:p>
            <a:pPr lvl="1">
              <a:spcBef>
                <a:spcPts val="1000"/>
              </a:spcBef>
            </a:pPr>
            <a:r>
              <a:rPr lang="en-US" sz="2000" dirty="0">
                <a:solidFill>
                  <a:srgbClr val="000000"/>
                </a:solidFill>
                <a:effectLst/>
                <a:ea typeface="Times New Roman" panose="02020603050405020304" pitchFamily="18" charset="0"/>
                <a:cs typeface="Calibri" panose="020F0502020204030204" pitchFamily="34" charset="0"/>
              </a:rPr>
              <a:t>aligning roles with the national competencies for CHWs</a:t>
            </a:r>
          </a:p>
          <a:p>
            <a:pPr lvl="1">
              <a:spcBef>
                <a:spcPts val="1000"/>
              </a:spcBef>
            </a:pPr>
            <a:r>
              <a:rPr lang="en-US" sz="2000" dirty="0">
                <a:solidFill>
                  <a:srgbClr val="000000"/>
                </a:solidFill>
                <a:effectLst/>
                <a:ea typeface="Times New Roman" panose="02020603050405020304" pitchFamily="18" charset="0"/>
                <a:cs typeface="Calibri" panose="020F0502020204030204" pitchFamily="34" charset="0"/>
              </a:rPr>
              <a:t>training and career development</a:t>
            </a:r>
          </a:p>
          <a:p>
            <a:r>
              <a:rPr lang="en-US" sz="2000" dirty="0">
                <a:solidFill>
                  <a:srgbClr val="000000"/>
                </a:solidFill>
                <a:effectLst/>
                <a:ea typeface="Times New Roman" panose="02020603050405020304" pitchFamily="18" charset="0"/>
                <a:cs typeface="Calibri" panose="020F0502020204030204" pitchFamily="34" charset="0"/>
              </a:rPr>
              <a:t>Ensure consistent living and thriving wages, and but also comprehensive benefits for CHWs</a:t>
            </a:r>
            <a:endParaRPr lang="en-US" sz="2000" dirty="0">
              <a:solidFill>
                <a:srgbClr val="000000"/>
              </a:solidFill>
              <a:effectLst/>
              <a:ea typeface="Calibri" panose="020F0502020204030204" pitchFamily="34" charset="0"/>
              <a:cs typeface="Calibri" panose="020F0502020204030204" pitchFamily="34" charset="0"/>
            </a:endParaRPr>
          </a:p>
          <a:p>
            <a:pPr marR="0" lvl="0">
              <a:spcAft>
                <a:spcPts val="0"/>
              </a:spcAft>
            </a:pPr>
            <a:r>
              <a:rPr lang="en-US" sz="2000" dirty="0">
                <a:solidFill>
                  <a:srgbClr val="000000"/>
                </a:solidFill>
                <a:effectLst/>
                <a:ea typeface="Times New Roman" panose="02020603050405020304" pitchFamily="18" charset="0"/>
                <a:cs typeface="Calibri" panose="020F0502020204030204" pitchFamily="34" charset="0"/>
              </a:rPr>
              <a:t>Pursue more sustainable funding mechanisms across all sectors</a:t>
            </a:r>
            <a:endParaRPr lang="en-US" sz="2000" dirty="0"/>
          </a:p>
        </p:txBody>
      </p:sp>
    </p:spTree>
    <p:extLst>
      <p:ext uri="{BB962C8B-B14F-4D97-AF65-F5344CB8AC3E}">
        <p14:creationId xmlns:p14="http://schemas.microsoft.com/office/powerpoint/2010/main" val="306536987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20E7E-2575-673A-3915-4925DE27F879}"/>
              </a:ext>
            </a:extLst>
          </p:cNvPr>
          <p:cNvSpPr>
            <a:spLocks noGrp="1"/>
          </p:cNvSpPr>
          <p:nvPr>
            <p:ph type="ctrTitle"/>
          </p:nvPr>
        </p:nvSpPr>
        <p:spPr/>
        <p:txBody>
          <a:bodyPr>
            <a:normAutofit fontScale="90000"/>
          </a:bodyPr>
          <a:lstStyle/>
          <a:p>
            <a:r>
              <a:rPr lang="en-US" b="1" dirty="0"/>
              <a:t>Community Health Workers: Sustainable Funding</a:t>
            </a:r>
            <a:br>
              <a:rPr lang="en-US" dirty="0"/>
            </a:br>
            <a:br>
              <a:rPr lang="en-US" sz="2200" b="1" dirty="0"/>
            </a:br>
            <a:r>
              <a:rPr lang="en-US" sz="2200" b="1" dirty="0"/>
              <a:t>Health &amp; Medicine Policy Research Group</a:t>
            </a:r>
            <a:br>
              <a:rPr lang="en-US" dirty="0"/>
            </a:br>
            <a:endParaRPr lang="en-US" sz="1350" dirty="0">
              <a:latin typeface="Arial-BoldMT"/>
            </a:endParaRPr>
          </a:p>
        </p:txBody>
      </p:sp>
    </p:spTree>
    <p:extLst>
      <p:ext uri="{BB962C8B-B14F-4D97-AF65-F5344CB8AC3E}">
        <p14:creationId xmlns:p14="http://schemas.microsoft.com/office/powerpoint/2010/main" val="36051679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9EF9BB8-C478-436A-B849-E0493653A564}"/>
              </a:ext>
            </a:extLst>
          </p:cNvPr>
          <p:cNvSpPr>
            <a:spLocks noGrp="1"/>
          </p:cNvSpPr>
          <p:nvPr>
            <p:ph type="title"/>
          </p:nvPr>
        </p:nvSpPr>
        <p:spPr/>
        <p:txBody>
          <a:bodyPr>
            <a:normAutofit fontScale="90000"/>
          </a:bodyPr>
          <a:lstStyle/>
          <a:p>
            <a:r>
              <a:rPr lang="en-US" dirty="0"/>
              <a:t>Total CHW Private Investments from 2019-2022 across 14 Foundations</a:t>
            </a:r>
          </a:p>
        </p:txBody>
      </p:sp>
      <p:pic>
        <p:nvPicPr>
          <p:cNvPr id="8" name="Content Placeholder 7" descr="Chart, bar chart&#10;&#10;Description automatically generated">
            <a:extLst>
              <a:ext uri="{FF2B5EF4-FFF2-40B4-BE49-F238E27FC236}">
                <a16:creationId xmlns:a16="http://schemas.microsoft.com/office/drawing/2014/main" id="{AE79A1A3-05E2-4326-A36B-D4743F12ADF0}"/>
              </a:ext>
            </a:extLst>
          </p:cNvPr>
          <p:cNvPicPr>
            <a:picLocks noGrp="1" noChangeAspect="1"/>
          </p:cNvPicPr>
          <p:nvPr>
            <p:ph idx="1"/>
          </p:nvPr>
        </p:nvPicPr>
        <p:blipFill>
          <a:blip r:embed="rId3"/>
          <a:stretch>
            <a:fillRect/>
          </a:stretch>
        </p:blipFill>
        <p:spPr>
          <a:xfrm>
            <a:off x="1343896" y="1234440"/>
            <a:ext cx="6456207" cy="4303331"/>
          </a:xfrm>
          <a:prstGeom prst="rect">
            <a:avLst/>
          </a:prstGeom>
        </p:spPr>
      </p:pic>
      <p:sp>
        <p:nvSpPr>
          <p:cNvPr id="9" name="Content Placeholder 3">
            <a:extLst>
              <a:ext uri="{FF2B5EF4-FFF2-40B4-BE49-F238E27FC236}">
                <a16:creationId xmlns:a16="http://schemas.microsoft.com/office/drawing/2014/main" id="{86B8205A-E4F4-4D66-9BFA-495300A5A80E}"/>
              </a:ext>
            </a:extLst>
          </p:cNvPr>
          <p:cNvSpPr txBox="1">
            <a:spLocks/>
          </p:cNvSpPr>
          <p:nvPr/>
        </p:nvSpPr>
        <p:spPr>
          <a:xfrm>
            <a:off x="1343896" y="5542718"/>
            <a:ext cx="6456207" cy="432296"/>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100" b="1" dirty="0"/>
              <a:t>Figure 1: Total CHW Private Investments Made from 2019-2022: $26,182,185.</a:t>
            </a:r>
            <a:r>
              <a:rPr lang="en-US" sz="1100" dirty="0"/>
              <a:t> This bar graph shows total amount of CHW investments from 14 major private foundations from 2019-2022. This data might include double counts and should be interpreted as an estimate of funding from 2019-2022. </a:t>
            </a:r>
          </a:p>
        </p:txBody>
      </p:sp>
    </p:spTree>
    <p:extLst>
      <p:ext uri="{BB962C8B-B14F-4D97-AF65-F5344CB8AC3E}">
        <p14:creationId xmlns:p14="http://schemas.microsoft.com/office/powerpoint/2010/main" val="12274308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descr="A picture containing text, screenshot, font, number&#10;&#10;Description automatically generated">
            <a:extLst>
              <a:ext uri="{FF2B5EF4-FFF2-40B4-BE49-F238E27FC236}">
                <a16:creationId xmlns:a16="http://schemas.microsoft.com/office/drawing/2014/main" id="{7C22EEA0-3CDC-420A-BC21-A6FC8607DBA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628650" y="1547277"/>
            <a:ext cx="3886200" cy="2346066"/>
          </a:xfrm>
        </p:spPr>
      </p:pic>
      <p:pic>
        <p:nvPicPr>
          <p:cNvPr id="15" name="Content Placeholder 14">
            <a:extLst>
              <a:ext uri="{FF2B5EF4-FFF2-40B4-BE49-F238E27FC236}">
                <a16:creationId xmlns:a16="http://schemas.microsoft.com/office/drawing/2014/main" id="{CC7A94CE-6988-4967-BF98-4E2D7BA22725}"/>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rcRect/>
          <a:stretch/>
        </p:blipFill>
        <p:spPr>
          <a:xfrm>
            <a:off x="4629152" y="1549387"/>
            <a:ext cx="3886200" cy="2341846"/>
          </a:xfrm>
        </p:spPr>
      </p:pic>
      <p:sp>
        <p:nvSpPr>
          <p:cNvPr id="5" name="Title 4">
            <a:extLst>
              <a:ext uri="{FF2B5EF4-FFF2-40B4-BE49-F238E27FC236}">
                <a16:creationId xmlns:a16="http://schemas.microsoft.com/office/drawing/2014/main" id="{D2AA17E7-8EB7-4F88-B6FD-6281AD0291EC}"/>
              </a:ext>
            </a:extLst>
          </p:cNvPr>
          <p:cNvSpPr>
            <a:spLocks noGrp="1"/>
          </p:cNvSpPr>
          <p:nvPr>
            <p:ph type="title"/>
          </p:nvPr>
        </p:nvSpPr>
        <p:spPr/>
        <p:txBody>
          <a:bodyPr>
            <a:normAutofit fontScale="90000"/>
          </a:bodyPr>
          <a:lstStyle/>
          <a:p>
            <a:r>
              <a:rPr lang="en-US" dirty="0"/>
              <a:t>Total Amount of CHW COVID-19 Response Investments from 2019-2022 across 14 Foundations</a:t>
            </a:r>
          </a:p>
        </p:txBody>
      </p:sp>
      <p:sp>
        <p:nvSpPr>
          <p:cNvPr id="16" name="TextBox 15">
            <a:extLst>
              <a:ext uri="{FF2B5EF4-FFF2-40B4-BE49-F238E27FC236}">
                <a16:creationId xmlns:a16="http://schemas.microsoft.com/office/drawing/2014/main" id="{3149A0BC-403B-4830-ADAE-48B80BA896EA}"/>
              </a:ext>
            </a:extLst>
          </p:cNvPr>
          <p:cNvSpPr txBox="1"/>
          <p:nvPr/>
        </p:nvSpPr>
        <p:spPr>
          <a:xfrm>
            <a:off x="522856" y="3985847"/>
            <a:ext cx="3991994"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dirty="0"/>
              <a:t>Figure 2: Total CHW Covid-19 Response Investments 2019-2022. </a:t>
            </a:r>
            <a:r>
              <a:rPr lang="en-US" sz="1100" dirty="0"/>
              <a:t>This pie graph shows the amount of CHW COVID-19 response funding that was made in relation to the non-covid-19 CHW investments made from 14 foundations. Of the total $26,182,185 invested, $9,191,519 went towards CHW COVID-19 response grantees. </a:t>
            </a:r>
          </a:p>
        </p:txBody>
      </p:sp>
      <p:sp>
        <p:nvSpPr>
          <p:cNvPr id="17" name="TextBox 16">
            <a:extLst>
              <a:ext uri="{FF2B5EF4-FFF2-40B4-BE49-F238E27FC236}">
                <a16:creationId xmlns:a16="http://schemas.microsoft.com/office/drawing/2014/main" id="{1AF919EC-2297-4B1D-A0BD-AC5A6924B94C}"/>
              </a:ext>
            </a:extLst>
          </p:cNvPr>
          <p:cNvSpPr txBox="1"/>
          <p:nvPr/>
        </p:nvSpPr>
        <p:spPr>
          <a:xfrm>
            <a:off x="4514850" y="3985847"/>
            <a:ext cx="4000500"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b="1" dirty="0"/>
              <a:t>Figure 3: Chicago Vaccine Partnership Investments Relative to Total CHW Covid-19 Investments 2019-2022.</a:t>
            </a:r>
            <a:r>
              <a:rPr lang="en-US" sz="1100" dirty="0"/>
              <a:t> This pie graph shows the amount of CHW COVID-19 response funding that was made in relation to amount that was funded through the Chicago Vaccine Partnership (CVP). Of the total $9,191,519 invested towards CHW COVID-19 response grantees, $2,900,019 was a part of the CVP.</a:t>
            </a:r>
          </a:p>
        </p:txBody>
      </p:sp>
    </p:spTree>
    <p:extLst>
      <p:ext uri="{BB962C8B-B14F-4D97-AF65-F5344CB8AC3E}">
        <p14:creationId xmlns:p14="http://schemas.microsoft.com/office/powerpoint/2010/main" val="47449822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909F596-9074-4D1B-98C7-53171A21CEF0}"/>
              </a:ext>
            </a:extLst>
          </p:cNvPr>
          <p:cNvSpPr>
            <a:spLocks noGrp="1"/>
          </p:cNvSpPr>
          <p:nvPr>
            <p:ph sz="half" idx="1"/>
          </p:nvPr>
        </p:nvSpPr>
        <p:spPr/>
        <p:txBody>
          <a:bodyPr/>
          <a:lstStyle/>
          <a:p>
            <a:pPr marL="0" indent="0">
              <a:buNone/>
            </a:pPr>
            <a:r>
              <a:rPr lang="en-US" sz="2900" b="1" dirty="0" err="1">
                <a:latin typeface="+mj-lt"/>
              </a:rPr>
              <a:t>Menti</a:t>
            </a:r>
            <a:r>
              <a:rPr lang="en-US" sz="2900" b="1" dirty="0">
                <a:latin typeface="+mj-lt"/>
              </a:rPr>
              <a:t> Poll</a:t>
            </a:r>
          </a:p>
          <a:p>
            <a:pPr marL="0" indent="0">
              <a:buNone/>
            </a:pPr>
            <a:endParaRPr lang="en-US" sz="2000" dirty="0"/>
          </a:p>
          <a:p>
            <a:pPr marL="0" indent="0">
              <a:buNone/>
            </a:pPr>
            <a:r>
              <a:rPr lang="en-US" sz="2000" dirty="0"/>
              <a:t>Scan the QR code</a:t>
            </a:r>
          </a:p>
          <a:p>
            <a:pPr marL="0" indent="0">
              <a:buNone/>
            </a:pPr>
            <a:endParaRPr lang="en-US" sz="2000" dirty="0"/>
          </a:p>
          <a:p>
            <a:pPr marL="0" indent="0">
              <a:buNone/>
            </a:pPr>
            <a:r>
              <a:rPr lang="en-US" sz="2000" dirty="0"/>
              <a:t>or</a:t>
            </a:r>
          </a:p>
          <a:p>
            <a:pPr marL="0" indent="0">
              <a:buNone/>
            </a:pPr>
            <a:endParaRPr lang="en-US" sz="2000" dirty="0"/>
          </a:p>
          <a:p>
            <a:pPr marL="0" indent="0">
              <a:buNone/>
            </a:pPr>
            <a:r>
              <a:rPr lang="en-US" sz="2000" dirty="0"/>
              <a:t>Go to Menti.com and enter the code provided</a:t>
            </a:r>
          </a:p>
        </p:txBody>
      </p:sp>
      <p:pic>
        <p:nvPicPr>
          <p:cNvPr id="6" name="Picture 4" descr="Qr code&#10;&#10;Description automatically generated">
            <a:extLst>
              <a:ext uri="{FF2B5EF4-FFF2-40B4-BE49-F238E27FC236}">
                <a16:creationId xmlns:a16="http://schemas.microsoft.com/office/drawing/2014/main" id="{2EBA73FD-ED73-43F5-8926-A340736C0157}"/>
              </a:ext>
            </a:extLst>
          </p:cNvPr>
          <p:cNvPicPr>
            <a:picLocks noGrp="1" noChangeAspect="1"/>
          </p:cNvPicPr>
          <p:nvPr>
            <p:ph sz="half" idx="2"/>
          </p:nvPr>
        </p:nvPicPr>
        <p:blipFill>
          <a:blip r:embed="rId2"/>
          <a:stretch>
            <a:fillRect/>
          </a:stretch>
        </p:blipFill>
        <p:spPr>
          <a:xfrm>
            <a:off x="4629150" y="1950244"/>
            <a:ext cx="3886200" cy="3886200"/>
          </a:xfrm>
          <a:prstGeom prst="rect">
            <a:avLst/>
          </a:prstGeom>
        </p:spPr>
      </p:pic>
    </p:spTree>
    <p:extLst>
      <p:ext uri="{BB962C8B-B14F-4D97-AF65-F5344CB8AC3E}">
        <p14:creationId xmlns:p14="http://schemas.microsoft.com/office/powerpoint/2010/main" val="36014975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73D31C-BCF7-47BB-A1D8-4552E5BA8FAC}"/>
              </a:ext>
            </a:extLst>
          </p:cNvPr>
          <p:cNvSpPr>
            <a:spLocks noGrp="1"/>
          </p:cNvSpPr>
          <p:nvPr>
            <p:ph type="title"/>
          </p:nvPr>
        </p:nvSpPr>
        <p:spPr/>
        <p:txBody>
          <a:bodyPr>
            <a:normAutofit fontScale="90000"/>
          </a:bodyPr>
          <a:lstStyle/>
          <a:p>
            <a:r>
              <a:rPr lang="en-US" dirty="0"/>
              <a:t>Braided Funding: Unsustainable vs. Sustainable</a:t>
            </a:r>
          </a:p>
        </p:txBody>
      </p:sp>
      <p:sp>
        <p:nvSpPr>
          <p:cNvPr id="7" name="Content Placeholder 6">
            <a:extLst>
              <a:ext uri="{FF2B5EF4-FFF2-40B4-BE49-F238E27FC236}">
                <a16:creationId xmlns:a16="http://schemas.microsoft.com/office/drawing/2014/main" id="{EB6CE510-4365-4D61-B04B-CE33A1BB8368}"/>
              </a:ext>
            </a:extLst>
          </p:cNvPr>
          <p:cNvSpPr>
            <a:spLocks noGrp="1"/>
          </p:cNvSpPr>
          <p:nvPr>
            <p:ph idx="1"/>
          </p:nvPr>
        </p:nvSpPr>
        <p:spPr/>
        <p:txBody>
          <a:bodyPr/>
          <a:lstStyle/>
          <a:p>
            <a:r>
              <a:rPr lang="en-US" sz="2000" dirty="0"/>
              <a:t>Unsustainable:</a:t>
            </a:r>
          </a:p>
          <a:p>
            <a:pPr lvl="1"/>
            <a:r>
              <a:rPr lang="en-US" sz="2000" dirty="0"/>
              <a:t>Private grant funding</a:t>
            </a:r>
          </a:p>
          <a:p>
            <a:pPr lvl="1"/>
            <a:r>
              <a:rPr lang="en-US" sz="2000" dirty="0"/>
              <a:t>Public grant funding</a:t>
            </a:r>
          </a:p>
          <a:p>
            <a:pPr lvl="1"/>
            <a:r>
              <a:rPr lang="en-US" sz="2000" dirty="0"/>
              <a:t>Block grants</a:t>
            </a:r>
          </a:p>
          <a:p>
            <a:pPr lvl="1"/>
            <a:r>
              <a:rPr lang="en-US" sz="2000" dirty="0"/>
              <a:t>Cost savings elsewhere in organization (ROI)</a:t>
            </a:r>
          </a:p>
        </p:txBody>
      </p:sp>
    </p:spTree>
    <p:extLst>
      <p:ext uri="{BB962C8B-B14F-4D97-AF65-F5344CB8AC3E}">
        <p14:creationId xmlns:p14="http://schemas.microsoft.com/office/powerpoint/2010/main" val="146881796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73D31C-BCF7-47BB-A1D8-4552E5BA8FAC}"/>
              </a:ext>
            </a:extLst>
          </p:cNvPr>
          <p:cNvSpPr>
            <a:spLocks noGrp="1"/>
          </p:cNvSpPr>
          <p:nvPr>
            <p:ph type="title"/>
          </p:nvPr>
        </p:nvSpPr>
        <p:spPr/>
        <p:txBody>
          <a:bodyPr>
            <a:normAutofit fontScale="90000"/>
          </a:bodyPr>
          <a:lstStyle/>
          <a:p>
            <a:r>
              <a:rPr lang="en-US" dirty="0"/>
              <a:t>Braided Funding: Unsustainable vs. Sustainable</a:t>
            </a:r>
          </a:p>
        </p:txBody>
      </p:sp>
      <p:sp>
        <p:nvSpPr>
          <p:cNvPr id="7" name="Content Placeholder 6">
            <a:extLst>
              <a:ext uri="{FF2B5EF4-FFF2-40B4-BE49-F238E27FC236}">
                <a16:creationId xmlns:a16="http://schemas.microsoft.com/office/drawing/2014/main" id="{EB6CE510-4365-4D61-B04B-CE33A1BB8368}"/>
              </a:ext>
            </a:extLst>
          </p:cNvPr>
          <p:cNvSpPr>
            <a:spLocks noGrp="1"/>
          </p:cNvSpPr>
          <p:nvPr>
            <p:ph idx="1"/>
          </p:nvPr>
        </p:nvSpPr>
        <p:spPr/>
        <p:txBody>
          <a:bodyPr/>
          <a:lstStyle/>
          <a:p>
            <a:r>
              <a:rPr lang="en-US" sz="2000" dirty="0"/>
              <a:t>Sustainable: Medicaid funding</a:t>
            </a:r>
          </a:p>
          <a:p>
            <a:endParaRPr lang="en-US" sz="2000" dirty="0"/>
          </a:p>
          <a:p>
            <a:r>
              <a:rPr lang="en-US" sz="2000" u="sng" dirty="0"/>
              <a:t>Present</a:t>
            </a:r>
            <a:r>
              <a:rPr lang="en-US" sz="2000" dirty="0"/>
              <a:t>:</a:t>
            </a:r>
          </a:p>
          <a:p>
            <a:pPr lvl="1"/>
            <a:r>
              <a:rPr lang="en-US" sz="2000" dirty="0"/>
              <a:t>Diabetes Prevention Program services</a:t>
            </a:r>
          </a:p>
          <a:p>
            <a:pPr lvl="1"/>
            <a:r>
              <a:rPr lang="en-US" sz="2000" dirty="0"/>
              <a:t>Managed Care Organizations (MCOs) – </a:t>
            </a:r>
          </a:p>
          <a:p>
            <a:pPr marL="457200" lvl="1" indent="0">
              <a:buNone/>
            </a:pPr>
            <a:r>
              <a:rPr lang="en-US" sz="2000" dirty="0"/>
              <a:t>    Administrative expenditures</a:t>
            </a:r>
          </a:p>
          <a:p>
            <a:pPr lvl="1"/>
            <a:r>
              <a:rPr lang="en-US" sz="2000" dirty="0"/>
              <a:t>FQHC total cost proposal per visit rate</a:t>
            </a:r>
          </a:p>
        </p:txBody>
      </p:sp>
    </p:spTree>
    <p:extLst>
      <p:ext uri="{BB962C8B-B14F-4D97-AF65-F5344CB8AC3E}">
        <p14:creationId xmlns:p14="http://schemas.microsoft.com/office/powerpoint/2010/main" val="4056599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Overview</a:t>
            </a:r>
          </a:p>
        </p:txBody>
      </p:sp>
      <p:sp>
        <p:nvSpPr>
          <p:cNvPr id="3" name="Content Placeholder 2"/>
          <p:cNvSpPr>
            <a:spLocks noGrp="1"/>
          </p:cNvSpPr>
          <p:nvPr>
            <p:ph idx="1"/>
          </p:nvPr>
        </p:nvSpPr>
        <p:spPr/>
        <p:txBody>
          <a:bodyPr/>
          <a:lstStyle/>
          <a:p>
            <a:r>
              <a:rPr lang="en-US" sz="2000" dirty="0"/>
              <a:t>The Act:</a:t>
            </a:r>
          </a:p>
          <a:p>
            <a:pPr lvl="1"/>
            <a:r>
              <a:rPr lang="en-US" sz="2000" dirty="0"/>
              <a:t>Year the bill was passed</a:t>
            </a:r>
          </a:p>
          <a:p>
            <a:pPr lvl="1"/>
            <a:r>
              <a:rPr lang="en-US" sz="2000" dirty="0"/>
              <a:t>The three components of the bill</a:t>
            </a:r>
          </a:p>
          <a:p>
            <a:pPr lvl="1"/>
            <a:r>
              <a:rPr lang="en-US" sz="2000" dirty="0"/>
              <a:t>What’s been done so far</a:t>
            </a:r>
          </a:p>
          <a:p>
            <a:pPr marL="457200" lvl="1" indent="0">
              <a:buNone/>
            </a:pPr>
            <a:endParaRPr lang="en-US" sz="2000" dirty="0"/>
          </a:p>
          <a:p>
            <a:r>
              <a:rPr lang="en-US" sz="2000" dirty="0"/>
              <a:t>Current state of CHWs</a:t>
            </a:r>
          </a:p>
          <a:p>
            <a:pPr marL="0" indent="0">
              <a:buNone/>
            </a:pPr>
            <a:endParaRPr lang="en-US" sz="2000" dirty="0"/>
          </a:p>
          <a:p>
            <a:r>
              <a:rPr lang="en-US" sz="2000" dirty="0"/>
              <a:t>How you can help</a:t>
            </a:r>
          </a:p>
        </p:txBody>
      </p:sp>
    </p:spTree>
    <p:extLst>
      <p:ext uri="{BB962C8B-B14F-4D97-AF65-F5344CB8AC3E}">
        <p14:creationId xmlns:p14="http://schemas.microsoft.com/office/powerpoint/2010/main" val="183338112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08BC-B1E4-4C04-8EFC-4338D5E83151}"/>
              </a:ext>
            </a:extLst>
          </p:cNvPr>
          <p:cNvSpPr>
            <a:spLocks noGrp="1"/>
          </p:cNvSpPr>
          <p:nvPr>
            <p:ph type="title"/>
          </p:nvPr>
        </p:nvSpPr>
        <p:spPr/>
        <p:txBody>
          <a:bodyPr>
            <a:normAutofit fontScale="90000"/>
          </a:bodyPr>
          <a:lstStyle/>
          <a:p>
            <a:r>
              <a:rPr lang="en-US" dirty="0"/>
              <a:t>Braided Funding: Unsustainable vs. Sustainable</a:t>
            </a:r>
          </a:p>
        </p:txBody>
      </p:sp>
      <p:sp>
        <p:nvSpPr>
          <p:cNvPr id="3" name="Content Placeholder 2">
            <a:extLst>
              <a:ext uri="{FF2B5EF4-FFF2-40B4-BE49-F238E27FC236}">
                <a16:creationId xmlns:a16="http://schemas.microsoft.com/office/drawing/2014/main" id="{B984BBC5-BF4D-445E-95C2-866EB7DAAC9C}"/>
              </a:ext>
            </a:extLst>
          </p:cNvPr>
          <p:cNvSpPr>
            <a:spLocks noGrp="1"/>
          </p:cNvSpPr>
          <p:nvPr>
            <p:ph idx="1"/>
          </p:nvPr>
        </p:nvSpPr>
        <p:spPr/>
        <p:txBody>
          <a:bodyPr/>
          <a:lstStyle/>
          <a:p>
            <a:r>
              <a:rPr lang="en-US" sz="2000" dirty="0"/>
              <a:t>Sustainable: Medicaid funding</a:t>
            </a:r>
          </a:p>
          <a:p>
            <a:endParaRPr lang="en-US" sz="2000" dirty="0"/>
          </a:p>
          <a:p>
            <a:r>
              <a:rPr lang="en-US" sz="2000" u="sng" dirty="0"/>
              <a:t>Future</a:t>
            </a:r>
            <a:r>
              <a:rPr lang="en-US" sz="2000" dirty="0"/>
              <a:t>: (Pending state certification processes)</a:t>
            </a:r>
          </a:p>
          <a:p>
            <a:pPr lvl="1"/>
            <a:r>
              <a:rPr lang="en-US" sz="2000" dirty="0"/>
              <a:t>State Plan Amendment (SPA) – a lasting change to IL Medicaid</a:t>
            </a:r>
          </a:p>
          <a:p>
            <a:pPr lvl="2"/>
            <a:r>
              <a:rPr lang="en-US" sz="2000" dirty="0"/>
              <a:t>Rhode Island SPA example</a:t>
            </a:r>
          </a:p>
          <a:p>
            <a:pPr lvl="1"/>
            <a:r>
              <a:rPr lang="en-US" sz="2000" dirty="0"/>
              <a:t>Fee For Service billing</a:t>
            </a:r>
          </a:p>
          <a:p>
            <a:pPr lvl="2"/>
            <a:r>
              <a:rPr lang="en-US" sz="2000" dirty="0"/>
              <a:t>Subject to appropriations</a:t>
            </a:r>
          </a:p>
          <a:p>
            <a:pPr lvl="2"/>
            <a:endParaRPr lang="en-US" sz="2000" dirty="0"/>
          </a:p>
          <a:p>
            <a:r>
              <a:rPr lang="en-US" sz="2000" dirty="0"/>
              <a:t>Clinical vs. community-based CHWs:</a:t>
            </a:r>
          </a:p>
          <a:p>
            <a:pPr lvl="1"/>
            <a:r>
              <a:rPr lang="en-US" sz="2000" dirty="0"/>
              <a:t>What does this mean for CHWs not employed by Medicaid providers?</a:t>
            </a:r>
          </a:p>
          <a:p>
            <a:pPr lvl="1"/>
            <a:endParaRPr lang="en-US" dirty="0"/>
          </a:p>
          <a:p>
            <a:pPr lvl="1"/>
            <a:endParaRPr lang="en-US" dirty="0"/>
          </a:p>
        </p:txBody>
      </p:sp>
    </p:spTree>
    <p:extLst>
      <p:ext uri="{BB962C8B-B14F-4D97-AF65-F5344CB8AC3E}">
        <p14:creationId xmlns:p14="http://schemas.microsoft.com/office/powerpoint/2010/main" val="305003436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E0F7A9C-94D9-4386-B31E-D82BC55571C0}"/>
              </a:ext>
            </a:extLst>
          </p:cNvPr>
          <p:cNvSpPr>
            <a:spLocks noGrp="1"/>
          </p:cNvSpPr>
          <p:nvPr>
            <p:ph sz="half" idx="1"/>
          </p:nvPr>
        </p:nvSpPr>
        <p:spPr/>
        <p:txBody>
          <a:bodyPr/>
          <a:lstStyle/>
          <a:p>
            <a:r>
              <a:rPr lang="en-US" sz="2000" dirty="0"/>
              <a:t>Developed in recognition of the importance of the community health worker workforce, the value they bring to advancing health equity, and the funding sustainability challenges this workforce faces</a:t>
            </a:r>
          </a:p>
          <a:p>
            <a:endParaRPr lang="en-US" sz="2000" dirty="0"/>
          </a:p>
          <a:p>
            <a:r>
              <a:rPr lang="en-US" sz="2000" dirty="0"/>
              <a:t>Passage led by the Illinois Black Caucus</a:t>
            </a:r>
          </a:p>
          <a:p>
            <a:endParaRPr lang="en-US" sz="2000" dirty="0"/>
          </a:p>
          <a:p>
            <a:r>
              <a:rPr lang="en-US" sz="2000" dirty="0"/>
              <a:t>Passed in November 2021</a:t>
            </a:r>
          </a:p>
        </p:txBody>
      </p:sp>
      <p:pic>
        <p:nvPicPr>
          <p:cNvPr id="11" name="Content Placeholder 10" descr="A picture containing text, screenshot, font, brand&#10;&#10;Description automatically generated">
            <a:extLst>
              <a:ext uri="{FF2B5EF4-FFF2-40B4-BE49-F238E27FC236}">
                <a16:creationId xmlns:a16="http://schemas.microsoft.com/office/drawing/2014/main" id="{6DB14DDE-1DD9-49FB-9529-151B4D81B389}"/>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403115" y="1965960"/>
            <a:ext cx="4641634" cy="2926080"/>
          </a:xfrm>
        </p:spPr>
      </p:pic>
      <p:sp>
        <p:nvSpPr>
          <p:cNvPr id="2" name="Title 1">
            <a:extLst>
              <a:ext uri="{FF2B5EF4-FFF2-40B4-BE49-F238E27FC236}">
                <a16:creationId xmlns:a16="http://schemas.microsoft.com/office/drawing/2014/main" id="{E935DC50-1B0E-44DF-9CE6-200DC498F8E1}"/>
              </a:ext>
            </a:extLst>
          </p:cNvPr>
          <p:cNvSpPr>
            <a:spLocks noGrp="1"/>
          </p:cNvSpPr>
          <p:nvPr>
            <p:ph type="title"/>
          </p:nvPr>
        </p:nvSpPr>
        <p:spPr/>
        <p:txBody>
          <a:bodyPr>
            <a:normAutofit fontScale="90000"/>
          </a:bodyPr>
          <a:lstStyle/>
          <a:p>
            <a:r>
              <a:rPr lang="en-US" dirty="0"/>
              <a:t>What is the Community Health Worker Certification and </a:t>
            </a:r>
            <a:r>
              <a:rPr lang="en-US" dirty="0" err="1"/>
              <a:t>Reimbursment</a:t>
            </a:r>
            <a:r>
              <a:rPr lang="en-US" dirty="0"/>
              <a:t> Act?</a:t>
            </a:r>
          </a:p>
        </p:txBody>
      </p:sp>
    </p:spTree>
    <p:extLst>
      <p:ext uri="{BB962C8B-B14F-4D97-AF65-F5344CB8AC3E}">
        <p14:creationId xmlns:p14="http://schemas.microsoft.com/office/powerpoint/2010/main" val="381577756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DC1E963-7828-48E2-BAA6-957EC4A4152A}"/>
              </a:ext>
            </a:extLst>
          </p:cNvPr>
          <p:cNvSpPr>
            <a:spLocks noGrp="1"/>
          </p:cNvSpPr>
          <p:nvPr>
            <p:ph type="title"/>
          </p:nvPr>
        </p:nvSpPr>
        <p:spPr/>
        <p:txBody>
          <a:bodyPr>
            <a:normAutofit fontScale="90000"/>
          </a:bodyPr>
          <a:lstStyle/>
          <a:p>
            <a:r>
              <a:rPr lang="en-US" dirty="0"/>
              <a:t>Reimbursement</a:t>
            </a:r>
          </a:p>
        </p:txBody>
      </p:sp>
      <p:sp>
        <p:nvSpPr>
          <p:cNvPr id="7" name="Content Placeholder 6">
            <a:extLst>
              <a:ext uri="{FF2B5EF4-FFF2-40B4-BE49-F238E27FC236}">
                <a16:creationId xmlns:a16="http://schemas.microsoft.com/office/drawing/2014/main" id="{C595DFC9-AE42-464A-BEE1-D9CC2D93D957}"/>
              </a:ext>
            </a:extLst>
          </p:cNvPr>
          <p:cNvSpPr>
            <a:spLocks noGrp="1"/>
          </p:cNvSpPr>
          <p:nvPr>
            <p:ph idx="1"/>
          </p:nvPr>
        </p:nvSpPr>
        <p:spPr>
          <a:xfrm>
            <a:off x="628650" y="1623318"/>
            <a:ext cx="7886700" cy="4358028"/>
          </a:xfrm>
        </p:spPr>
        <p:txBody>
          <a:bodyPr/>
          <a:lstStyle/>
          <a:p>
            <a:r>
              <a:rPr lang="en-US" sz="2000" b="1" dirty="0"/>
              <a:t>Goal: to allow managed care organizations and medical program providers to receive reimbursement from Medicare/Medicaid for CHW services</a:t>
            </a:r>
          </a:p>
          <a:p>
            <a:r>
              <a:rPr lang="en-US" sz="2000" dirty="0"/>
              <a:t>Requires the Department of Healthcare and Family Services to develop a list of services to be eligible for Medicare/Medicaid reimbursement</a:t>
            </a:r>
          </a:p>
          <a:p>
            <a:pPr lvl="1"/>
            <a:r>
              <a:rPr lang="en-US" dirty="0"/>
              <a:t>including, but not limited to, care coordination and diagnosis-related patient services</a:t>
            </a:r>
          </a:p>
          <a:p>
            <a:pPr>
              <a:spcBef>
                <a:spcPts val="0"/>
              </a:spcBef>
            </a:pPr>
            <a:r>
              <a:rPr lang="en-US" sz="2000" dirty="0"/>
              <a:t>Requires HFS to seek approval from the federal Centers for Medicare and Medicaid Services to reimburse CHWs under Medicaid</a:t>
            </a:r>
          </a:p>
          <a:p>
            <a:r>
              <a:rPr lang="en-US" sz="2000" dirty="0"/>
              <a:t>To be reimbursed by Medicaid, CHWs must work under the supervision of an “enrolled medical program provider,” </a:t>
            </a:r>
            <a:r>
              <a:rPr lang="en-US" sz="2000" b="1" dirty="0"/>
              <a:t>and </a:t>
            </a:r>
            <a:r>
              <a:rPr lang="en-US" sz="2000" dirty="0"/>
              <a:t>be certified</a:t>
            </a:r>
          </a:p>
          <a:p>
            <a:r>
              <a:rPr lang="en-US" sz="2000" dirty="0"/>
              <a:t>State contracts with managed care entities will be amended to allow entities to employ CHWs or subcontract with community-based organizations that employ CHWs</a:t>
            </a:r>
          </a:p>
          <a:p>
            <a:endParaRPr lang="en-US" dirty="0"/>
          </a:p>
        </p:txBody>
      </p:sp>
    </p:spTree>
    <p:extLst>
      <p:ext uri="{BB962C8B-B14F-4D97-AF65-F5344CB8AC3E}">
        <p14:creationId xmlns:p14="http://schemas.microsoft.com/office/powerpoint/2010/main" val="3618878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AFBC2F-F51F-4D00-88FD-5C9E9B0DCA75}"/>
              </a:ext>
            </a:extLst>
          </p:cNvPr>
          <p:cNvSpPr>
            <a:spLocks noGrp="1"/>
          </p:cNvSpPr>
          <p:nvPr>
            <p:ph type="title"/>
          </p:nvPr>
        </p:nvSpPr>
        <p:spPr/>
        <p:txBody>
          <a:bodyPr>
            <a:normAutofit fontScale="90000"/>
          </a:bodyPr>
          <a:lstStyle/>
          <a:p>
            <a:r>
              <a:rPr lang="en-US" dirty="0"/>
              <a:t>Certification</a:t>
            </a:r>
          </a:p>
        </p:txBody>
      </p:sp>
      <p:sp>
        <p:nvSpPr>
          <p:cNvPr id="3" name="Content Placeholder 2">
            <a:extLst>
              <a:ext uri="{FF2B5EF4-FFF2-40B4-BE49-F238E27FC236}">
                <a16:creationId xmlns:a16="http://schemas.microsoft.com/office/drawing/2014/main" id="{629ADBD4-D546-4669-8E39-73096C3C0001}"/>
              </a:ext>
            </a:extLst>
          </p:cNvPr>
          <p:cNvSpPr>
            <a:spLocks noGrp="1"/>
          </p:cNvSpPr>
          <p:nvPr>
            <p:ph idx="1"/>
          </p:nvPr>
        </p:nvSpPr>
        <p:spPr/>
        <p:txBody>
          <a:bodyPr/>
          <a:lstStyle/>
          <a:p>
            <a:r>
              <a:rPr lang="en-US" sz="2000" b="1" dirty="0"/>
              <a:t>Goal: develop rules certifying both individual CHWs, including those being </a:t>
            </a:r>
            <a:r>
              <a:rPr lang="en-US" sz="2000" b="1" dirty="0" err="1"/>
              <a:t>grandparented</a:t>
            </a:r>
            <a:r>
              <a:rPr lang="en-US" sz="2000" b="1" dirty="0"/>
              <a:t> in, and academic and community-based training programs, as well as service reimbursement recommendations </a:t>
            </a:r>
          </a:p>
          <a:p>
            <a:r>
              <a:rPr lang="en-US" sz="2000" dirty="0"/>
              <a:t>Creation of the Community Health Workers Review Board</a:t>
            </a:r>
          </a:p>
          <a:p>
            <a:pPr marL="629920" lvl="1" indent="-305435"/>
            <a:r>
              <a:rPr lang="en-US" sz="2000" dirty="0"/>
              <a:t>Proposes recommend standards, reviews proposed regulations, and provides feedback about training programs and reimbursement schedules.</a:t>
            </a:r>
          </a:p>
          <a:p>
            <a:pPr marL="629920" lvl="1" indent="-305435"/>
            <a:r>
              <a:rPr lang="en-US" sz="2000" dirty="0"/>
              <a:t>Staffed by IDPH, ILCHWA, political appointees, and other CHW stakeholders</a:t>
            </a:r>
          </a:p>
          <a:p>
            <a:r>
              <a:rPr lang="en-US" sz="2000" dirty="0"/>
              <a:t>Certification is not required for employment of community health workers. Noncertified community health workers may be employed through funding sources outside of medical assistance programs.</a:t>
            </a:r>
          </a:p>
          <a:p>
            <a:endParaRPr lang="en-US" dirty="0"/>
          </a:p>
        </p:txBody>
      </p:sp>
    </p:spTree>
    <p:extLst>
      <p:ext uri="{BB962C8B-B14F-4D97-AF65-F5344CB8AC3E}">
        <p14:creationId xmlns:p14="http://schemas.microsoft.com/office/powerpoint/2010/main" val="159630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234F8-19F3-447E-BADB-783A462CA2C5}"/>
              </a:ext>
            </a:extLst>
          </p:cNvPr>
          <p:cNvSpPr>
            <a:spLocks noGrp="1"/>
          </p:cNvSpPr>
          <p:nvPr>
            <p:ph type="title"/>
          </p:nvPr>
        </p:nvSpPr>
        <p:spPr/>
        <p:txBody>
          <a:bodyPr>
            <a:normAutofit fontScale="90000"/>
          </a:bodyPr>
          <a:lstStyle/>
          <a:p>
            <a:r>
              <a:rPr lang="en-US" dirty="0"/>
              <a:t>Progress to Date</a:t>
            </a:r>
          </a:p>
        </p:txBody>
      </p:sp>
      <p:sp>
        <p:nvSpPr>
          <p:cNvPr id="3" name="Content Placeholder 2">
            <a:extLst>
              <a:ext uri="{FF2B5EF4-FFF2-40B4-BE49-F238E27FC236}">
                <a16:creationId xmlns:a16="http://schemas.microsoft.com/office/drawing/2014/main" id="{12B27BB4-84F5-4548-80C2-7A74BCCC9535}"/>
              </a:ext>
            </a:extLst>
          </p:cNvPr>
          <p:cNvSpPr>
            <a:spLocks noGrp="1"/>
          </p:cNvSpPr>
          <p:nvPr>
            <p:ph idx="1"/>
          </p:nvPr>
        </p:nvSpPr>
        <p:spPr/>
        <p:txBody>
          <a:bodyPr/>
          <a:lstStyle/>
          <a:p>
            <a:r>
              <a:rPr lang="en-US" sz="2000" dirty="0"/>
              <a:t>CHW Review Board members are appointed</a:t>
            </a:r>
          </a:p>
          <a:p>
            <a:r>
              <a:rPr lang="en-US" sz="2000" dirty="0"/>
              <a:t>Board is reviewing the by-laws of the board charter</a:t>
            </a:r>
          </a:p>
          <a:p>
            <a:r>
              <a:rPr lang="en-US" sz="2000" dirty="0"/>
              <a:t>No further progress</a:t>
            </a:r>
          </a:p>
        </p:txBody>
      </p:sp>
    </p:spTree>
    <p:extLst>
      <p:ext uri="{BB962C8B-B14F-4D97-AF65-F5344CB8AC3E}">
        <p14:creationId xmlns:p14="http://schemas.microsoft.com/office/powerpoint/2010/main" val="195104013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0DB6DBF4-BBB7-47A2-9455-92601A81B088}"/>
              </a:ext>
            </a:extLst>
          </p:cNvPr>
          <p:cNvSpPr>
            <a:spLocks noGrp="1"/>
          </p:cNvSpPr>
          <p:nvPr>
            <p:ph sz="half" idx="1"/>
          </p:nvPr>
        </p:nvSpPr>
        <p:spPr/>
        <p:txBody>
          <a:bodyPr/>
          <a:lstStyle/>
          <a:p>
            <a:pPr marL="0" indent="0">
              <a:buNone/>
            </a:pPr>
            <a:endParaRPr lang="en-US" sz="2900" b="1" dirty="0">
              <a:latin typeface="+mj-lt"/>
            </a:endParaRPr>
          </a:p>
          <a:p>
            <a:pPr marL="0" indent="0">
              <a:buNone/>
            </a:pPr>
            <a:endParaRPr lang="en-US" sz="2900" b="1" dirty="0">
              <a:latin typeface="+mj-lt"/>
            </a:endParaRPr>
          </a:p>
          <a:p>
            <a:pPr marL="0" indent="0">
              <a:buNone/>
            </a:pPr>
            <a:endParaRPr lang="en-US" sz="2900" b="1" dirty="0">
              <a:latin typeface="+mj-lt"/>
            </a:endParaRPr>
          </a:p>
          <a:p>
            <a:pPr marL="0" indent="0">
              <a:buNone/>
            </a:pPr>
            <a:r>
              <a:rPr lang="en-US" sz="2900" b="1" dirty="0">
                <a:latin typeface="+mj-lt"/>
              </a:rPr>
              <a:t>We’re Looking Into:</a:t>
            </a:r>
          </a:p>
        </p:txBody>
      </p:sp>
      <p:pic>
        <p:nvPicPr>
          <p:cNvPr id="10" name="Content Placeholder 9" descr="A picture containing text, businesscard, screenshot, font&#10;&#10;Description automatically generated">
            <a:extLst>
              <a:ext uri="{FF2B5EF4-FFF2-40B4-BE49-F238E27FC236}">
                <a16:creationId xmlns:a16="http://schemas.microsoft.com/office/drawing/2014/main" id="{77D1B97C-8A46-46EE-9986-D1F14855FF4A}"/>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629150" y="2213601"/>
            <a:ext cx="3886200" cy="3359486"/>
          </a:xfrm>
        </p:spPr>
      </p:pic>
    </p:spTree>
    <p:extLst>
      <p:ext uri="{BB962C8B-B14F-4D97-AF65-F5344CB8AC3E}">
        <p14:creationId xmlns:p14="http://schemas.microsoft.com/office/powerpoint/2010/main" val="70190553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A533863-D7E7-43D0-9341-70D9017B03B8}"/>
              </a:ext>
            </a:extLst>
          </p:cNvPr>
          <p:cNvSpPr>
            <a:spLocks noGrp="1"/>
          </p:cNvSpPr>
          <p:nvPr>
            <p:ph type="title"/>
          </p:nvPr>
        </p:nvSpPr>
        <p:spPr/>
        <p:txBody>
          <a:bodyPr>
            <a:normAutofit fontScale="90000"/>
          </a:bodyPr>
          <a:lstStyle/>
          <a:p>
            <a:r>
              <a:rPr lang="en-US" dirty="0"/>
              <a:t>Limitations</a:t>
            </a:r>
          </a:p>
        </p:txBody>
      </p:sp>
      <p:sp>
        <p:nvSpPr>
          <p:cNvPr id="7" name="Content Placeholder 6">
            <a:extLst>
              <a:ext uri="{FF2B5EF4-FFF2-40B4-BE49-F238E27FC236}">
                <a16:creationId xmlns:a16="http://schemas.microsoft.com/office/drawing/2014/main" id="{F72E09AD-7441-4918-84E6-BE4C4E46F19A}"/>
              </a:ext>
            </a:extLst>
          </p:cNvPr>
          <p:cNvSpPr>
            <a:spLocks noGrp="1"/>
          </p:cNvSpPr>
          <p:nvPr>
            <p:ph idx="1"/>
          </p:nvPr>
        </p:nvSpPr>
        <p:spPr/>
        <p:txBody>
          <a:bodyPr/>
          <a:lstStyle/>
          <a:p>
            <a:r>
              <a:rPr lang="en-US" sz="2000" dirty="0"/>
              <a:t>Medicaid Reimbursement will not be perfect fix</a:t>
            </a:r>
          </a:p>
          <a:p>
            <a:r>
              <a:rPr lang="en-US" sz="2000" dirty="0"/>
              <a:t>CHW Review Board progress is slow moving</a:t>
            </a:r>
          </a:p>
          <a:p>
            <a:r>
              <a:rPr lang="en-US" sz="2000" dirty="0"/>
              <a:t>Limited Medicaid reimbursement access</a:t>
            </a:r>
          </a:p>
          <a:p>
            <a:pPr marL="0" indent="0">
              <a:buNone/>
            </a:pPr>
            <a:endParaRPr lang="en-US" sz="2000" dirty="0"/>
          </a:p>
        </p:txBody>
      </p:sp>
      <p:sp>
        <p:nvSpPr>
          <p:cNvPr id="10" name="Content Placeholder 2">
            <a:extLst>
              <a:ext uri="{FF2B5EF4-FFF2-40B4-BE49-F238E27FC236}">
                <a16:creationId xmlns:a16="http://schemas.microsoft.com/office/drawing/2014/main" id="{98D011DC-03D2-4E66-85B3-3B6FF904D137}"/>
              </a:ext>
            </a:extLst>
          </p:cNvPr>
          <p:cNvSpPr txBox="1">
            <a:spLocks/>
          </p:cNvSpPr>
          <p:nvPr/>
        </p:nvSpPr>
        <p:spPr>
          <a:xfrm>
            <a:off x="628650" y="4113209"/>
            <a:ext cx="6858000" cy="1565129"/>
          </a:xfrm>
          <a:prstGeom prst="rect">
            <a:avLst/>
          </a:prstGeom>
          <a:ln>
            <a:solidFill>
              <a:schemeClr val="tx1"/>
            </a:solidFill>
          </a:ln>
        </p:spPr>
        <p:txBody>
          <a:bodyPr vert="horz" lIns="91440" tIns="45720" rIns="91440" bIns="45720" rtlCol="0" anchor="ctr">
            <a:no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defTabSz="914400">
              <a:lnSpc>
                <a:spcPct val="90000"/>
              </a:lnSpc>
              <a:spcBef>
                <a:spcPts val="1000"/>
              </a:spcBef>
              <a:spcAft>
                <a:spcPts val="0"/>
              </a:spcAft>
              <a:buClr>
                <a:schemeClr val="tx1"/>
              </a:buClr>
              <a:buSzPct val="100000"/>
              <a:buFont typeface="Arial" panose="020B0604020202020204" pitchFamily="34" charset="0"/>
              <a:buChar char="•"/>
            </a:pPr>
            <a:r>
              <a:rPr lang="en-US" sz="2000" dirty="0">
                <a:solidFill>
                  <a:schemeClr val="tx1"/>
                </a:solidFill>
                <a:cs typeface="Arial" panose="020B0604020202020204" pitchFamily="34" charset="0"/>
              </a:rPr>
              <a:t>Other untapped opportunities to explore:</a:t>
            </a:r>
          </a:p>
          <a:p>
            <a:pPr lvl="1" defTabSz="914400">
              <a:lnSpc>
                <a:spcPct val="90000"/>
              </a:lnSpc>
              <a:spcBef>
                <a:spcPts val="1000"/>
              </a:spcBef>
              <a:spcAft>
                <a:spcPts val="0"/>
              </a:spcAft>
              <a:buClr>
                <a:schemeClr val="tx1"/>
              </a:buClr>
              <a:buSzPct val="100000"/>
              <a:buFont typeface="Arial" panose="020B0604020202020204" pitchFamily="34" charset="0"/>
              <a:buChar char="•"/>
            </a:pPr>
            <a:r>
              <a:rPr lang="en-US" sz="2000" dirty="0">
                <a:solidFill>
                  <a:schemeClr val="tx1"/>
                </a:solidFill>
                <a:cs typeface="Arial" panose="020B0604020202020204" pitchFamily="34" charset="0"/>
              </a:rPr>
              <a:t>Apprenticeships</a:t>
            </a:r>
          </a:p>
          <a:p>
            <a:pPr lvl="1" defTabSz="914400">
              <a:lnSpc>
                <a:spcPct val="90000"/>
              </a:lnSpc>
              <a:spcBef>
                <a:spcPts val="1000"/>
              </a:spcBef>
              <a:spcAft>
                <a:spcPts val="0"/>
              </a:spcAft>
              <a:buClr>
                <a:schemeClr val="tx1"/>
              </a:buClr>
              <a:buSzPct val="100000"/>
              <a:buFont typeface="Arial" panose="020B0604020202020204" pitchFamily="34" charset="0"/>
              <a:buChar char="•"/>
            </a:pPr>
            <a:r>
              <a:rPr lang="en-US" sz="2000" dirty="0">
                <a:solidFill>
                  <a:schemeClr val="tx1"/>
                </a:solidFill>
                <a:cs typeface="Arial" panose="020B0604020202020204" pitchFamily="34" charset="0"/>
              </a:rPr>
              <a:t>WIOA/workforce funding</a:t>
            </a:r>
          </a:p>
          <a:p>
            <a:pPr lvl="1" defTabSz="914400">
              <a:lnSpc>
                <a:spcPct val="90000"/>
              </a:lnSpc>
              <a:spcBef>
                <a:spcPts val="1000"/>
              </a:spcBef>
              <a:spcAft>
                <a:spcPts val="0"/>
              </a:spcAft>
              <a:buClr>
                <a:schemeClr val="tx1"/>
              </a:buClr>
              <a:buSzPct val="100000"/>
              <a:buFont typeface="Arial" panose="020B0604020202020204" pitchFamily="34" charset="0"/>
              <a:buChar char="•"/>
            </a:pPr>
            <a:r>
              <a:rPr lang="en-US" sz="2000" dirty="0">
                <a:solidFill>
                  <a:schemeClr val="tx1"/>
                </a:solidFill>
                <a:cs typeface="Arial" panose="020B0604020202020204" pitchFamily="34" charset="0"/>
              </a:rPr>
              <a:t>Medicare</a:t>
            </a:r>
          </a:p>
        </p:txBody>
      </p:sp>
    </p:spTree>
    <p:extLst>
      <p:ext uri="{BB962C8B-B14F-4D97-AF65-F5344CB8AC3E}">
        <p14:creationId xmlns:p14="http://schemas.microsoft.com/office/powerpoint/2010/main" val="142447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P spid="10"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36D6-F70F-41F5-898A-CAE1BE6A2171}"/>
              </a:ext>
            </a:extLst>
          </p:cNvPr>
          <p:cNvSpPr>
            <a:spLocks noGrp="1"/>
          </p:cNvSpPr>
          <p:nvPr>
            <p:ph type="title"/>
          </p:nvPr>
        </p:nvSpPr>
        <p:spPr/>
        <p:txBody>
          <a:bodyPr>
            <a:normAutofit fontScale="90000"/>
          </a:bodyPr>
          <a:lstStyle/>
          <a:p>
            <a:r>
              <a:rPr lang="en-US" dirty="0"/>
              <a:t>Resources: How to Get Involved</a:t>
            </a:r>
          </a:p>
        </p:txBody>
      </p:sp>
      <p:sp>
        <p:nvSpPr>
          <p:cNvPr id="3" name="Content Placeholder 2">
            <a:extLst>
              <a:ext uri="{FF2B5EF4-FFF2-40B4-BE49-F238E27FC236}">
                <a16:creationId xmlns:a16="http://schemas.microsoft.com/office/drawing/2014/main" id="{319A9FB3-A187-49D0-875E-61756A9FEC56}"/>
              </a:ext>
            </a:extLst>
          </p:cNvPr>
          <p:cNvSpPr>
            <a:spLocks noGrp="1"/>
          </p:cNvSpPr>
          <p:nvPr>
            <p:ph idx="1"/>
          </p:nvPr>
        </p:nvSpPr>
        <p:spPr/>
        <p:txBody>
          <a:bodyPr/>
          <a:lstStyle/>
          <a:p>
            <a:r>
              <a:rPr lang="en-US" sz="2000" b="1" dirty="0"/>
              <a:t>Take Action:</a:t>
            </a:r>
          </a:p>
          <a:p>
            <a:pPr lvl="1"/>
            <a:r>
              <a:rPr lang="en-US" sz="2000" dirty="0"/>
              <a:t>Testimony to Review Board</a:t>
            </a:r>
          </a:p>
          <a:p>
            <a:pPr lvl="1"/>
            <a:r>
              <a:rPr lang="en-US" sz="2000" dirty="0"/>
              <a:t>Advocate for bridge funding: IDPH, HFS, DCEO</a:t>
            </a:r>
          </a:p>
          <a:p>
            <a:pPr lvl="1"/>
            <a:r>
              <a:rPr lang="en-US" sz="2000" dirty="0"/>
              <a:t>Sign on to ILCHWA advocacy</a:t>
            </a:r>
          </a:p>
          <a:p>
            <a:pPr lvl="1"/>
            <a:endParaRPr lang="en-US" sz="2000" dirty="0"/>
          </a:p>
          <a:p>
            <a:r>
              <a:rPr lang="en-US" sz="2000" b="1" dirty="0"/>
              <a:t>Attend:</a:t>
            </a:r>
          </a:p>
          <a:p>
            <a:pPr lvl="1"/>
            <a:r>
              <a:rPr lang="en-US" sz="2000" b="1" dirty="0"/>
              <a:t>ILCHWA’s Workforce Development committee meetings</a:t>
            </a:r>
          </a:p>
          <a:p>
            <a:pPr lvl="2"/>
            <a:r>
              <a:rPr lang="en-US" sz="2000" dirty="0"/>
              <a:t>Email: </a:t>
            </a:r>
            <a:r>
              <a:rPr lang="en-US" sz="2000" dirty="0">
                <a:hlinkClick r:id="rId2"/>
              </a:rPr>
              <a:t>ilchwa2018@gmail.com</a:t>
            </a:r>
            <a:endParaRPr lang="en-US" sz="2000" dirty="0"/>
          </a:p>
          <a:p>
            <a:pPr lvl="1"/>
            <a:r>
              <a:rPr lang="en-US" sz="2000" b="1" dirty="0"/>
              <a:t>Public Health Workforce Collaborative meetings</a:t>
            </a:r>
          </a:p>
          <a:p>
            <a:pPr lvl="2"/>
            <a:r>
              <a:rPr lang="en-US" sz="2000" dirty="0"/>
              <a:t>Email: Anna Yankelev, </a:t>
            </a:r>
            <a:r>
              <a:rPr lang="en-US" sz="2000" dirty="0">
                <a:hlinkClick r:id="rId3"/>
              </a:rPr>
              <a:t>ayankelev@hmprg.org</a:t>
            </a:r>
            <a:endParaRPr lang="en-US" sz="2000" dirty="0"/>
          </a:p>
          <a:p>
            <a:pPr lvl="1"/>
            <a:r>
              <a:rPr lang="en-US" sz="2000" b="1" dirty="0"/>
              <a:t>National Association of CHWs (NACHW) Policy Committee</a:t>
            </a:r>
          </a:p>
        </p:txBody>
      </p:sp>
    </p:spTree>
    <p:extLst>
      <p:ext uri="{BB962C8B-B14F-4D97-AF65-F5344CB8AC3E}">
        <p14:creationId xmlns:p14="http://schemas.microsoft.com/office/powerpoint/2010/main" val="40334949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20E7E-2575-673A-3915-4925DE27F879}"/>
              </a:ext>
            </a:extLst>
          </p:cNvPr>
          <p:cNvSpPr>
            <a:spLocks noGrp="1"/>
          </p:cNvSpPr>
          <p:nvPr>
            <p:ph type="ctrTitle"/>
          </p:nvPr>
        </p:nvSpPr>
        <p:spPr/>
        <p:txBody>
          <a:bodyPr>
            <a:normAutofit/>
          </a:bodyPr>
          <a:lstStyle/>
          <a:p>
            <a:r>
              <a:rPr lang="en-US" sz="2900" b="1" dirty="0"/>
              <a:t>Q &amp; A</a:t>
            </a:r>
            <a:br>
              <a:rPr lang="en-US" dirty="0"/>
            </a:br>
            <a:endParaRPr lang="en-US" sz="1350" dirty="0">
              <a:latin typeface="Arial-BoldMT"/>
            </a:endParaRPr>
          </a:p>
        </p:txBody>
      </p:sp>
    </p:spTree>
    <p:extLst>
      <p:ext uri="{BB962C8B-B14F-4D97-AF65-F5344CB8AC3E}">
        <p14:creationId xmlns:p14="http://schemas.microsoft.com/office/powerpoint/2010/main" val="352821616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196" y="3492295"/>
            <a:ext cx="7886700" cy="1322161"/>
          </a:xfrm>
        </p:spPr>
        <p:txBody>
          <a:bodyPr/>
          <a:lstStyle/>
          <a:p>
            <a:br>
              <a:rPr lang="en-US" dirty="0"/>
            </a:br>
            <a:br>
              <a:rPr lang="en-US" dirty="0"/>
            </a:br>
            <a:endParaRPr lang="en-US" dirty="0"/>
          </a:p>
        </p:txBody>
      </p:sp>
    </p:spTree>
    <p:extLst>
      <p:ext uri="{BB962C8B-B14F-4D97-AF65-F5344CB8AC3E}">
        <p14:creationId xmlns:p14="http://schemas.microsoft.com/office/powerpoint/2010/main" val="51172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EB82A88-A27F-D7D1-936E-09ABF84368BB}"/>
              </a:ext>
            </a:extLst>
          </p:cNvPr>
          <p:cNvPicPr>
            <a:picLocks noChangeAspect="1"/>
          </p:cNvPicPr>
          <p:nvPr/>
        </p:nvPicPr>
        <p:blipFill rotWithShape="1">
          <a:blip r:embed="rId3"/>
          <a:srcRect r="248" b="1"/>
          <a:stretch/>
        </p:blipFill>
        <p:spPr>
          <a:xfrm>
            <a:off x="866660" y="1335571"/>
            <a:ext cx="7417356" cy="4182578"/>
          </a:xfrm>
          <a:prstGeom prst="rect">
            <a:avLst/>
          </a:prstGeom>
        </p:spPr>
      </p:pic>
    </p:spTree>
    <p:extLst>
      <p:ext uri="{BB962C8B-B14F-4D97-AF65-F5344CB8AC3E}">
        <p14:creationId xmlns:p14="http://schemas.microsoft.com/office/powerpoint/2010/main" val="2988863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7EB65-5D37-4E55-8224-15E18F45D224}"/>
              </a:ext>
            </a:extLst>
          </p:cNvPr>
          <p:cNvSpPr>
            <a:spLocks noGrp="1"/>
          </p:cNvSpPr>
          <p:nvPr>
            <p:ph type="title"/>
          </p:nvPr>
        </p:nvSpPr>
        <p:spPr/>
        <p:txBody>
          <a:bodyPr>
            <a:normAutofit fontScale="90000"/>
          </a:bodyPr>
          <a:lstStyle/>
          <a:p>
            <a:r>
              <a:rPr lang="en-US" dirty="0"/>
              <a:t>ILCHWA Mission and Vision</a:t>
            </a:r>
          </a:p>
        </p:txBody>
      </p:sp>
      <p:sp>
        <p:nvSpPr>
          <p:cNvPr id="3" name="Content Placeholder 2">
            <a:extLst>
              <a:ext uri="{FF2B5EF4-FFF2-40B4-BE49-F238E27FC236}">
                <a16:creationId xmlns:a16="http://schemas.microsoft.com/office/drawing/2014/main" id="{42D4FE34-27BB-4BBC-9133-A237078D40F6}"/>
              </a:ext>
            </a:extLst>
          </p:cNvPr>
          <p:cNvSpPr>
            <a:spLocks noGrp="1"/>
          </p:cNvSpPr>
          <p:nvPr>
            <p:ph idx="1"/>
          </p:nvPr>
        </p:nvSpPr>
        <p:spPr/>
        <p:txBody>
          <a:bodyPr/>
          <a:lstStyle/>
          <a:p>
            <a:r>
              <a:rPr lang="en-US" sz="2000" dirty="0"/>
              <a:t>Mission: Unify community health worker (CHW) voices statewide</a:t>
            </a:r>
          </a:p>
          <a:p>
            <a:pPr lvl="1"/>
            <a:endParaRPr lang="en-US" sz="2000" dirty="0"/>
          </a:p>
          <a:p>
            <a:r>
              <a:rPr lang="en-US" sz="2000" dirty="0"/>
              <a:t>Vision: A </a:t>
            </a:r>
            <a:r>
              <a:rPr lang="en-US" sz="2000" b="1" dirty="0"/>
              <a:t>full-service membership association</a:t>
            </a:r>
            <a:r>
              <a:rPr lang="en-US" sz="2000" dirty="0"/>
              <a:t> that…</a:t>
            </a:r>
          </a:p>
          <a:p>
            <a:pPr lvl="1"/>
            <a:r>
              <a:rPr lang="en-US" sz="2000" dirty="0"/>
              <a:t>Serves as a statewide clearing house</a:t>
            </a:r>
          </a:p>
          <a:p>
            <a:pPr lvl="1"/>
            <a:r>
              <a:rPr lang="en-US" sz="2000" dirty="0"/>
              <a:t>Advocates for policies and best practices that positively impact CHWs</a:t>
            </a:r>
          </a:p>
          <a:p>
            <a:pPr lvl="1"/>
            <a:r>
              <a:rPr lang="en-US" sz="2000" dirty="0"/>
              <a:t>Connects CHWs to resources to address the social determinants of health and well-being</a:t>
            </a:r>
          </a:p>
          <a:p>
            <a:pPr lvl="1"/>
            <a:r>
              <a:rPr lang="en-US" sz="2000" dirty="0"/>
              <a:t>Amplifies the collective capacity of CHWs</a:t>
            </a:r>
          </a:p>
          <a:p>
            <a:pPr lvl="1"/>
            <a:r>
              <a:rPr lang="en-US" sz="2000" dirty="0"/>
              <a:t>Promotes professional development and certification</a:t>
            </a:r>
          </a:p>
          <a:p>
            <a:pPr lvl="1"/>
            <a:r>
              <a:rPr lang="en-US" sz="2000" dirty="0"/>
              <a:t>Addresses membership concerns through peer-to-peer support and networking</a:t>
            </a:r>
          </a:p>
        </p:txBody>
      </p:sp>
    </p:spTree>
    <p:extLst>
      <p:ext uri="{BB962C8B-B14F-4D97-AF65-F5344CB8AC3E}">
        <p14:creationId xmlns:p14="http://schemas.microsoft.com/office/powerpoint/2010/main" val="7691219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508B7051-D116-4B19-8796-AD0FA1057AB0}"/>
              </a:ext>
            </a:extLst>
          </p:cNvPr>
          <p:cNvSpPr>
            <a:spLocks noGrp="1"/>
          </p:cNvSpPr>
          <p:nvPr>
            <p:ph type="subTitle" idx="13"/>
          </p:nvPr>
        </p:nvSpPr>
        <p:spPr/>
        <p:txBody>
          <a:bodyPr>
            <a:normAutofit lnSpcReduction="10000"/>
          </a:bodyPr>
          <a:lstStyle/>
          <a:p>
            <a:endParaRPr lang="en-US"/>
          </a:p>
        </p:txBody>
      </p:sp>
      <p:sp>
        <p:nvSpPr>
          <p:cNvPr id="2" name="Title 1">
            <a:extLst>
              <a:ext uri="{FF2B5EF4-FFF2-40B4-BE49-F238E27FC236}">
                <a16:creationId xmlns:a16="http://schemas.microsoft.com/office/drawing/2014/main" id="{EAD7EB65-5D37-4E55-8224-15E18F45D224}"/>
              </a:ext>
            </a:extLst>
          </p:cNvPr>
          <p:cNvSpPr>
            <a:spLocks noGrp="1"/>
          </p:cNvSpPr>
          <p:nvPr>
            <p:ph type="title"/>
          </p:nvPr>
        </p:nvSpPr>
        <p:spPr/>
        <p:txBody>
          <a:bodyPr>
            <a:normAutofit fontScale="90000"/>
          </a:bodyPr>
          <a:lstStyle/>
          <a:p>
            <a:r>
              <a:rPr lang="en-US" dirty="0"/>
              <a:t>ILCHWA Milestones</a:t>
            </a:r>
          </a:p>
        </p:txBody>
      </p:sp>
      <p:sp>
        <p:nvSpPr>
          <p:cNvPr id="3" name="Content Placeholder 2">
            <a:extLst>
              <a:ext uri="{FF2B5EF4-FFF2-40B4-BE49-F238E27FC236}">
                <a16:creationId xmlns:a16="http://schemas.microsoft.com/office/drawing/2014/main" id="{42D4FE34-27BB-4BBC-9133-A237078D40F6}"/>
              </a:ext>
            </a:extLst>
          </p:cNvPr>
          <p:cNvSpPr>
            <a:spLocks noGrp="1"/>
          </p:cNvSpPr>
          <p:nvPr>
            <p:ph idx="1"/>
          </p:nvPr>
        </p:nvSpPr>
        <p:spPr/>
        <p:txBody>
          <a:bodyPr/>
          <a:lstStyle/>
          <a:p>
            <a:r>
              <a:rPr lang="en-US" sz="1600" dirty="0"/>
              <a:t>2014 - Illinois signs first CHW legislation adopting a standard definition for CHWs, creating the Illinois CHW Advisory board and recommendations for the advancement of the CHW workforce in Illinois</a:t>
            </a:r>
          </a:p>
          <a:p>
            <a:r>
              <a:rPr lang="en-US" sz="1600" dirty="0"/>
              <a:t>2015 - Illinois CHW Advisory Board creates recommendations regarding core competencies and skills, workforce development, financing and reimbursement, and certification and training</a:t>
            </a:r>
          </a:p>
          <a:p>
            <a:r>
              <a:rPr lang="en-US" sz="1600" dirty="0"/>
              <a:t>2015 – Chicago CHW Local Network becomes Illinois CHW Association and is recognized by the State of Illinois</a:t>
            </a:r>
          </a:p>
          <a:p>
            <a:r>
              <a:rPr lang="en-US" sz="1600" dirty="0"/>
              <a:t>2018 – ILCHWA becomes a registered 501(c)(3) organization</a:t>
            </a:r>
          </a:p>
          <a:p>
            <a:r>
              <a:rPr lang="en-US" sz="1600" dirty="0"/>
              <a:t>2018 – ILCHWA partners with Illinois Department of Public Health (IDPH) and Illinois Public Health Association through CDC</a:t>
            </a:r>
          </a:p>
          <a:p>
            <a:r>
              <a:rPr lang="en-US" sz="1600" dirty="0"/>
              <a:t>2019 – CHW road show across the state, to discuss current relevance of 2015 recommendations</a:t>
            </a:r>
          </a:p>
          <a:p>
            <a:r>
              <a:rPr lang="en-US" sz="1600" dirty="0"/>
              <a:t>2021 – HB 158/Now Public Act 102-0004 signed into law; incorporates CHW certification through IDPH and reimbursement for CHW activities through HFS/Medicaid</a:t>
            </a:r>
          </a:p>
        </p:txBody>
      </p:sp>
    </p:spTree>
    <p:extLst>
      <p:ext uri="{BB962C8B-B14F-4D97-AF65-F5344CB8AC3E}">
        <p14:creationId xmlns:p14="http://schemas.microsoft.com/office/powerpoint/2010/main" val="2800536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B1C0F-C685-4E9A-ACD4-BFB15159F4FB}"/>
              </a:ext>
            </a:extLst>
          </p:cNvPr>
          <p:cNvSpPr>
            <a:spLocks noGrp="1"/>
          </p:cNvSpPr>
          <p:nvPr>
            <p:ph type="title"/>
          </p:nvPr>
        </p:nvSpPr>
        <p:spPr/>
        <p:txBody>
          <a:bodyPr>
            <a:noAutofit/>
          </a:bodyPr>
          <a:lstStyle/>
          <a:p>
            <a:r>
              <a:rPr lang="en-US" sz="2900" dirty="0"/>
              <a:t>Illinois Health Care and Human Service Reform Act</a:t>
            </a:r>
          </a:p>
        </p:txBody>
      </p:sp>
      <p:sp>
        <p:nvSpPr>
          <p:cNvPr id="3" name="Content Placeholder 2">
            <a:extLst>
              <a:ext uri="{FF2B5EF4-FFF2-40B4-BE49-F238E27FC236}">
                <a16:creationId xmlns:a16="http://schemas.microsoft.com/office/drawing/2014/main" id="{FF1A0E3B-09B2-4C38-BB30-AA3F344E92B0}"/>
              </a:ext>
            </a:extLst>
          </p:cNvPr>
          <p:cNvSpPr>
            <a:spLocks noGrp="1"/>
          </p:cNvSpPr>
          <p:nvPr>
            <p:ph idx="1"/>
          </p:nvPr>
        </p:nvSpPr>
        <p:spPr/>
        <p:txBody>
          <a:bodyPr/>
          <a:lstStyle/>
          <a:p>
            <a:r>
              <a:rPr lang="en-US" sz="2000" dirty="0"/>
              <a:t>To improve health care access and health outcomes for underserved communities, the Act calls for increased access to CHW services to address disparities in chronic disease management.</a:t>
            </a:r>
          </a:p>
          <a:p>
            <a:r>
              <a:rPr lang="en-US" sz="2000" dirty="0"/>
              <a:t>Creates new opportunities for CHW services to be reimbursed by Medicaid, creating a sustainable funding stream for CHWs in Illinois.</a:t>
            </a:r>
          </a:p>
          <a:p>
            <a:r>
              <a:rPr lang="en-US" sz="2000" dirty="0"/>
              <a:t>Directs IDPH to implement key provisions of the Act related to training, certification, and reimbursement in partnership with a statewide CHW association.</a:t>
            </a:r>
          </a:p>
          <a:p>
            <a:r>
              <a:rPr lang="en-US" sz="2000" dirty="0"/>
              <a:t>Created the Community Health Worker Review Board, to create a statewide certification program to be administered by IDPH.</a:t>
            </a:r>
          </a:p>
          <a:p>
            <a:r>
              <a:rPr lang="en-US" sz="2000" dirty="0"/>
              <a:t>Read our report </a:t>
            </a:r>
            <a:r>
              <a:rPr lang="en-US" sz="2000" b="1" dirty="0"/>
              <a:t>Illinois Community Health Worker Roundtables: Recommendations for the Community Health Worker Certification and Reimbursement Act</a:t>
            </a:r>
            <a:r>
              <a:rPr lang="en-US" sz="2000" dirty="0"/>
              <a:t> in </a:t>
            </a:r>
            <a:r>
              <a:rPr lang="en-US" sz="2000" dirty="0">
                <a:hlinkClick r:id="rId2"/>
              </a:rPr>
              <a:t>English</a:t>
            </a:r>
            <a:r>
              <a:rPr lang="en-US" sz="2000" dirty="0">
                <a:solidFill>
                  <a:schemeClr val="accent4">
                    <a:lumMod val="60000"/>
                    <a:lumOff val="40000"/>
                  </a:schemeClr>
                </a:solidFill>
              </a:rPr>
              <a:t> </a:t>
            </a:r>
            <a:r>
              <a:rPr lang="en-US" sz="2000" dirty="0"/>
              <a:t>and </a:t>
            </a:r>
            <a:r>
              <a:rPr lang="en-US" sz="2000" dirty="0">
                <a:hlinkClick r:id="rId3"/>
              </a:rPr>
              <a:t>Spanish</a:t>
            </a:r>
            <a:endParaRPr lang="en-US" sz="2000" dirty="0"/>
          </a:p>
          <a:p>
            <a:endParaRPr lang="en-US" dirty="0"/>
          </a:p>
          <a:p>
            <a:endParaRPr lang="en-US" dirty="0"/>
          </a:p>
        </p:txBody>
      </p:sp>
      <p:sp>
        <p:nvSpPr>
          <p:cNvPr id="4" name="Subtitle 3">
            <a:extLst>
              <a:ext uri="{FF2B5EF4-FFF2-40B4-BE49-F238E27FC236}">
                <a16:creationId xmlns:a16="http://schemas.microsoft.com/office/drawing/2014/main" id="{79838833-A190-4459-99AF-EFB34B7E3820}"/>
              </a:ext>
            </a:extLst>
          </p:cNvPr>
          <p:cNvSpPr>
            <a:spLocks noGrp="1"/>
          </p:cNvSpPr>
          <p:nvPr>
            <p:ph type="subTitle" idx="13"/>
          </p:nvPr>
        </p:nvSpPr>
        <p:spPr>
          <a:xfrm>
            <a:off x="628650" y="876655"/>
            <a:ext cx="6858000" cy="306828"/>
          </a:xfrm>
        </p:spPr>
        <p:txBody>
          <a:bodyPr>
            <a:normAutofit lnSpcReduction="10000"/>
          </a:bodyPr>
          <a:lstStyle/>
          <a:p>
            <a:r>
              <a:rPr lang="en-US" dirty="0"/>
              <a:t>Highlights</a:t>
            </a:r>
          </a:p>
        </p:txBody>
      </p:sp>
    </p:spTree>
    <p:extLst>
      <p:ext uri="{BB962C8B-B14F-4D97-AF65-F5344CB8AC3E}">
        <p14:creationId xmlns:p14="http://schemas.microsoft.com/office/powerpoint/2010/main" val="524312964"/>
      </p:ext>
    </p:extLst>
  </p:cSld>
  <p:clrMapOvr>
    <a:masterClrMapping/>
  </p:clrMapOvr>
</p:sld>
</file>

<file path=ppt/theme/theme1.xml><?xml version="1.0" encoding="utf-8"?>
<a:theme xmlns:a="http://schemas.openxmlformats.org/drawingml/2006/main" name="Office Theme">
  <a:themeElements>
    <a:clrScheme name="Sinai Chicago 2020">
      <a:dk1>
        <a:sysClr val="windowText" lastClr="000000"/>
      </a:dk1>
      <a:lt1>
        <a:sysClr val="window" lastClr="FFFFFF"/>
      </a:lt1>
      <a:dk2>
        <a:srgbClr val="1F497D"/>
      </a:dk2>
      <a:lt2>
        <a:srgbClr val="EEECE1"/>
      </a:lt2>
      <a:accent1>
        <a:srgbClr val="5769B1"/>
      </a:accent1>
      <a:accent2>
        <a:srgbClr val="3B5091"/>
      </a:accent2>
      <a:accent3>
        <a:srgbClr val="AAB3BC"/>
      </a:accent3>
      <a:accent4>
        <a:srgbClr val="333333"/>
      </a:accent4>
      <a:accent5>
        <a:srgbClr val="DF5D5D"/>
      </a:accent5>
      <a:accent6>
        <a:srgbClr val="EBEBEB"/>
      </a:accent6>
      <a:hlink>
        <a:srgbClr val="3B5091"/>
      </a:hlink>
      <a:folHlink>
        <a:srgbClr val="C0504D"/>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Sinai Chicago 2020">
    <a:dk1>
      <a:sysClr val="windowText" lastClr="000000"/>
    </a:dk1>
    <a:lt1>
      <a:sysClr val="window" lastClr="FFFFFF"/>
    </a:lt1>
    <a:dk2>
      <a:srgbClr val="1F497D"/>
    </a:dk2>
    <a:lt2>
      <a:srgbClr val="EEECE1"/>
    </a:lt2>
    <a:accent1>
      <a:srgbClr val="5769B1"/>
    </a:accent1>
    <a:accent2>
      <a:srgbClr val="3B5091"/>
    </a:accent2>
    <a:accent3>
      <a:srgbClr val="AAB3BC"/>
    </a:accent3>
    <a:accent4>
      <a:srgbClr val="333333"/>
    </a:accent4>
    <a:accent5>
      <a:srgbClr val="DF5D5D"/>
    </a:accent5>
    <a:accent6>
      <a:srgbClr val="EBEBEB"/>
    </a:accent6>
    <a:hlink>
      <a:srgbClr val="3B5091"/>
    </a:hlink>
    <a:folHlink>
      <a:srgbClr val="C0504D"/>
    </a:folHlink>
  </a:clrScheme>
</a:themeOverride>
</file>

<file path=ppt/theme/themeOverride2.xml><?xml version="1.0" encoding="utf-8"?>
<a:themeOverride xmlns:a="http://schemas.openxmlformats.org/drawingml/2006/main">
  <a:clrScheme name="Sinai Chicago 2020">
    <a:dk1>
      <a:sysClr val="windowText" lastClr="000000"/>
    </a:dk1>
    <a:lt1>
      <a:sysClr val="window" lastClr="FFFFFF"/>
    </a:lt1>
    <a:dk2>
      <a:srgbClr val="1F497D"/>
    </a:dk2>
    <a:lt2>
      <a:srgbClr val="EEECE1"/>
    </a:lt2>
    <a:accent1>
      <a:srgbClr val="5769B1"/>
    </a:accent1>
    <a:accent2>
      <a:srgbClr val="3B5091"/>
    </a:accent2>
    <a:accent3>
      <a:srgbClr val="AAB3BC"/>
    </a:accent3>
    <a:accent4>
      <a:srgbClr val="333333"/>
    </a:accent4>
    <a:accent5>
      <a:srgbClr val="DF5D5D"/>
    </a:accent5>
    <a:accent6>
      <a:srgbClr val="EBEBEB"/>
    </a:accent6>
    <a:hlink>
      <a:srgbClr val="3B5091"/>
    </a:hlink>
    <a:folHlink>
      <a:srgbClr val="C0504D"/>
    </a:folHlink>
  </a:clrScheme>
</a:themeOverride>
</file>

<file path=ppt/theme/themeOverride3.xml><?xml version="1.0" encoding="utf-8"?>
<a:themeOverride xmlns:a="http://schemas.openxmlformats.org/drawingml/2006/main">
  <a:clrScheme name="Sinai Chicago 2020">
    <a:dk1>
      <a:sysClr val="windowText" lastClr="000000"/>
    </a:dk1>
    <a:lt1>
      <a:sysClr val="window" lastClr="FFFFFF"/>
    </a:lt1>
    <a:dk2>
      <a:srgbClr val="1F497D"/>
    </a:dk2>
    <a:lt2>
      <a:srgbClr val="EEECE1"/>
    </a:lt2>
    <a:accent1>
      <a:srgbClr val="5769B1"/>
    </a:accent1>
    <a:accent2>
      <a:srgbClr val="3B5091"/>
    </a:accent2>
    <a:accent3>
      <a:srgbClr val="AAB3BC"/>
    </a:accent3>
    <a:accent4>
      <a:srgbClr val="333333"/>
    </a:accent4>
    <a:accent5>
      <a:srgbClr val="DF5D5D"/>
    </a:accent5>
    <a:accent6>
      <a:srgbClr val="EBEBEB"/>
    </a:accent6>
    <a:hlink>
      <a:srgbClr val="3B5091"/>
    </a:hlink>
    <a:folHlink>
      <a:srgbClr val="C0504D"/>
    </a:folHlink>
  </a:clrScheme>
</a:themeOverride>
</file>

<file path=ppt/theme/themeOverride4.xml><?xml version="1.0" encoding="utf-8"?>
<a:themeOverride xmlns:a="http://schemas.openxmlformats.org/drawingml/2006/main">
  <a:clrScheme name="Sinai Chicago 2020">
    <a:dk1>
      <a:sysClr val="windowText" lastClr="000000"/>
    </a:dk1>
    <a:lt1>
      <a:sysClr val="window" lastClr="FFFFFF"/>
    </a:lt1>
    <a:dk2>
      <a:srgbClr val="1F497D"/>
    </a:dk2>
    <a:lt2>
      <a:srgbClr val="EEECE1"/>
    </a:lt2>
    <a:accent1>
      <a:srgbClr val="5769B1"/>
    </a:accent1>
    <a:accent2>
      <a:srgbClr val="3B5091"/>
    </a:accent2>
    <a:accent3>
      <a:srgbClr val="AAB3BC"/>
    </a:accent3>
    <a:accent4>
      <a:srgbClr val="333333"/>
    </a:accent4>
    <a:accent5>
      <a:srgbClr val="DF5D5D"/>
    </a:accent5>
    <a:accent6>
      <a:srgbClr val="EBEBEB"/>
    </a:accent6>
    <a:hlink>
      <a:srgbClr val="3B5091"/>
    </a:hlink>
    <a:folHlink>
      <a:srgbClr val="C0504D"/>
    </a:folHlink>
  </a:clrScheme>
</a:themeOverride>
</file>

<file path=ppt/theme/themeOverride5.xml><?xml version="1.0" encoding="utf-8"?>
<a:themeOverride xmlns:a="http://schemas.openxmlformats.org/drawingml/2006/main">
  <a:clrScheme name="Sinai Chicago 2020">
    <a:dk1>
      <a:sysClr val="windowText" lastClr="000000"/>
    </a:dk1>
    <a:lt1>
      <a:sysClr val="window" lastClr="FFFFFF"/>
    </a:lt1>
    <a:dk2>
      <a:srgbClr val="1F497D"/>
    </a:dk2>
    <a:lt2>
      <a:srgbClr val="EEECE1"/>
    </a:lt2>
    <a:accent1>
      <a:srgbClr val="5769B1"/>
    </a:accent1>
    <a:accent2>
      <a:srgbClr val="3B5091"/>
    </a:accent2>
    <a:accent3>
      <a:srgbClr val="AAB3BC"/>
    </a:accent3>
    <a:accent4>
      <a:srgbClr val="333333"/>
    </a:accent4>
    <a:accent5>
      <a:srgbClr val="DF5D5D"/>
    </a:accent5>
    <a:accent6>
      <a:srgbClr val="EBEBEB"/>
    </a:accent6>
    <a:hlink>
      <a:srgbClr val="3B5091"/>
    </a:hlink>
    <a:folHlink>
      <a:srgbClr val="C0504D"/>
    </a:folHlink>
  </a:clrScheme>
</a:themeOverride>
</file>

<file path=ppt/theme/themeOverride6.xml><?xml version="1.0" encoding="utf-8"?>
<a:themeOverride xmlns:a="http://schemas.openxmlformats.org/drawingml/2006/main">
  <a:clrScheme name="Sinai Chicago 2020">
    <a:dk1>
      <a:sysClr val="windowText" lastClr="000000"/>
    </a:dk1>
    <a:lt1>
      <a:sysClr val="window" lastClr="FFFFFF"/>
    </a:lt1>
    <a:dk2>
      <a:srgbClr val="1F497D"/>
    </a:dk2>
    <a:lt2>
      <a:srgbClr val="EEECE1"/>
    </a:lt2>
    <a:accent1>
      <a:srgbClr val="5769B1"/>
    </a:accent1>
    <a:accent2>
      <a:srgbClr val="3B5091"/>
    </a:accent2>
    <a:accent3>
      <a:srgbClr val="AAB3BC"/>
    </a:accent3>
    <a:accent4>
      <a:srgbClr val="333333"/>
    </a:accent4>
    <a:accent5>
      <a:srgbClr val="DF5D5D"/>
    </a:accent5>
    <a:accent6>
      <a:srgbClr val="EBEBEB"/>
    </a:accent6>
    <a:hlink>
      <a:srgbClr val="3B5091"/>
    </a:hlink>
    <a:folHlink>
      <a:srgbClr val="C0504D"/>
    </a:folHlink>
  </a:clrScheme>
</a:themeOverride>
</file>

<file path=ppt/theme/themeOverride7.xml><?xml version="1.0" encoding="utf-8"?>
<a:themeOverride xmlns:a="http://schemas.openxmlformats.org/drawingml/2006/main">
  <a:clrScheme name="Sinai Chicago 2020">
    <a:dk1>
      <a:sysClr val="windowText" lastClr="000000"/>
    </a:dk1>
    <a:lt1>
      <a:sysClr val="window" lastClr="FFFFFF"/>
    </a:lt1>
    <a:dk2>
      <a:srgbClr val="1F497D"/>
    </a:dk2>
    <a:lt2>
      <a:srgbClr val="EEECE1"/>
    </a:lt2>
    <a:accent1>
      <a:srgbClr val="5769B1"/>
    </a:accent1>
    <a:accent2>
      <a:srgbClr val="3B5091"/>
    </a:accent2>
    <a:accent3>
      <a:srgbClr val="AAB3BC"/>
    </a:accent3>
    <a:accent4>
      <a:srgbClr val="333333"/>
    </a:accent4>
    <a:accent5>
      <a:srgbClr val="DF5D5D"/>
    </a:accent5>
    <a:accent6>
      <a:srgbClr val="EBEBEB"/>
    </a:accent6>
    <a:hlink>
      <a:srgbClr val="3B5091"/>
    </a:hlink>
    <a:folHlink>
      <a:srgbClr val="C0504D"/>
    </a:folHlink>
  </a:clrScheme>
</a:themeOverride>
</file>

<file path=docProps/app.xml><?xml version="1.0" encoding="utf-8"?>
<Properties xmlns="http://schemas.openxmlformats.org/officeDocument/2006/extended-properties" xmlns:vt="http://schemas.openxmlformats.org/officeDocument/2006/docPropsVTypes">
  <Template/>
  <TotalTime>821</TotalTime>
  <Words>3344</Words>
  <Application>Microsoft Office PowerPoint</Application>
  <PresentationFormat>On-screen Show (4:3)</PresentationFormat>
  <Paragraphs>460</Paragraphs>
  <Slides>59</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Arial</vt:lpstr>
      <vt:lpstr>Arial-BoldMT</vt:lpstr>
      <vt:lpstr>Calibri</vt:lpstr>
      <vt:lpstr>Calibri Light</vt:lpstr>
      <vt:lpstr>Montserrat</vt:lpstr>
      <vt:lpstr>Montserrat Medium</vt:lpstr>
      <vt:lpstr>Office Theme</vt:lpstr>
      <vt:lpstr>The State of CHW Employment and Funding in Cook County</vt:lpstr>
      <vt:lpstr>Welcome  Helen Margellos-Anast, MPH President, Sinai Urban Health Institute</vt:lpstr>
      <vt:lpstr>Agenda</vt:lpstr>
      <vt:lpstr>Community Health Workers and the Act:  Where are we now?  Leticia Boughton Price, CHW, MSW President, Illinois CHW Association</vt:lpstr>
      <vt:lpstr>Overview</vt:lpstr>
      <vt:lpstr>PowerPoint Presentation</vt:lpstr>
      <vt:lpstr>ILCHWA Mission and Vision</vt:lpstr>
      <vt:lpstr>ILCHWA Milestones</vt:lpstr>
      <vt:lpstr>Illinois Health Care and Human Service Reform Act</vt:lpstr>
      <vt:lpstr>Current State of CHWs in Illinois</vt:lpstr>
      <vt:lpstr>PowerPoint Presentation</vt:lpstr>
      <vt:lpstr>Community Health Worker Common Indicator Employer Survey  Sinai Urban Health Institute</vt:lpstr>
      <vt:lpstr>Background</vt:lpstr>
      <vt:lpstr>CHW-CI Survey Team</vt:lpstr>
      <vt:lpstr>Methods</vt:lpstr>
      <vt:lpstr>Strengths and Limitations</vt:lpstr>
      <vt:lpstr>Results from Cook County, Illinois</vt:lpstr>
      <vt:lpstr>Respondents</vt:lpstr>
      <vt:lpstr>Types of Organizations</vt:lpstr>
      <vt:lpstr>CHW Titles</vt:lpstr>
      <vt:lpstr>CHW Earnings and Benefits</vt:lpstr>
      <vt:lpstr>CHW Earnings – Hourly Rates</vt:lpstr>
      <vt:lpstr>CHW Earnings – Annual Earnings</vt:lpstr>
      <vt:lpstr>CHW Earnings – Contracted CHWs</vt:lpstr>
      <vt:lpstr>Contracted CHWs </vt:lpstr>
      <vt:lpstr>Benefits Provided to CHWs</vt:lpstr>
      <vt:lpstr>Benefits Provided to CHWs</vt:lpstr>
      <vt:lpstr>Sustainable Funding</vt:lpstr>
      <vt:lpstr>Sustainable Payment Mechanisms</vt:lpstr>
      <vt:lpstr>Barriers and Challenges</vt:lpstr>
      <vt:lpstr>Barriers and Challenges</vt:lpstr>
      <vt:lpstr>Progress Made</vt:lpstr>
      <vt:lpstr>Progress Made</vt:lpstr>
      <vt:lpstr>Successes</vt:lpstr>
      <vt:lpstr>Successes</vt:lpstr>
      <vt:lpstr>Successes</vt:lpstr>
      <vt:lpstr>CHW Training</vt:lpstr>
      <vt:lpstr>Core Competency Training Requirements</vt:lpstr>
      <vt:lpstr>Support for Core Competency Training</vt:lpstr>
      <vt:lpstr>Accessing the Full Report</vt:lpstr>
      <vt:lpstr>Full Reports – Coming Soon!</vt:lpstr>
      <vt:lpstr>Implications</vt:lpstr>
      <vt:lpstr>Implications of Report Findings </vt:lpstr>
      <vt:lpstr>Community Health Workers: Sustainable Funding  Health &amp; Medicine Policy Research Group </vt:lpstr>
      <vt:lpstr>Total CHW Private Investments from 2019-2022 across 14 Foundations</vt:lpstr>
      <vt:lpstr>Total Amount of CHW COVID-19 Response Investments from 2019-2022 across 14 Foundations</vt:lpstr>
      <vt:lpstr>PowerPoint Presentation</vt:lpstr>
      <vt:lpstr>Braided Funding: Unsustainable vs. Sustainable</vt:lpstr>
      <vt:lpstr>Braided Funding: Unsustainable vs. Sustainable</vt:lpstr>
      <vt:lpstr>Braided Funding: Unsustainable vs. Sustainable</vt:lpstr>
      <vt:lpstr>What is the Community Health Worker Certification and Reimbursment Act?</vt:lpstr>
      <vt:lpstr>Reimbursement</vt:lpstr>
      <vt:lpstr>Certification</vt:lpstr>
      <vt:lpstr>Progress to Date</vt:lpstr>
      <vt:lpstr>PowerPoint Presentation</vt:lpstr>
      <vt:lpstr>Limitations</vt:lpstr>
      <vt:lpstr>Resources: How to Get Involved</vt:lpstr>
      <vt:lpstr>Q &amp; A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Stefan Prodanovic</dc:creator>
  <cp:lastModifiedBy>Labellarte, Patricia</cp:lastModifiedBy>
  <cp:revision>90</cp:revision>
  <dcterms:created xsi:type="dcterms:W3CDTF">2020-12-04T10:05:07Z</dcterms:created>
  <dcterms:modified xsi:type="dcterms:W3CDTF">2023-05-30T18:51:01Z</dcterms:modified>
</cp:coreProperties>
</file>